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1"/>
  </p:sldMasterIdLst>
  <p:notesMasterIdLst>
    <p:notesMasterId r:id="rId24"/>
  </p:notesMasterIdLst>
  <p:handoutMasterIdLst>
    <p:handoutMasterId r:id="rId25"/>
  </p:handoutMasterIdLst>
  <p:sldIdLst>
    <p:sldId id="256" r:id="rId2"/>
    <p:sldId id="292" r:id="rId3"/>
    <p:sldId id="275" r:id="rId4"/>
    <p:sldId id="291" r:id="rId5"/>
    <p:sldId id="260" r:id="rId6"/>
    <p:sldId id="257" r:id="rId7"/>
    <p:sldId id="277" r:id="rId8"/>
    <p:sldId id="274" r:id="rId9"/>
    <p:sldId id="271" r:id="rId10"/>
    <p:sldId id="272" r:id="rId11"/>
    <p:sldId id="279" r:id="rId12"/>
    <p:sldId id="281" r:id="rId13"/>
    <p:sldId id="290" r:id="rId14"/>
    <p:sldId id="282" r:id="rId15"/>
    <p:sldId id="283" r:id="rId16"/>
    <p:sldId id="284" r:id="rId17"/>
    <p:sldId id="286" r:id="rId18"/>
    <p:sldId id="285" r:id="rId19"/>
    <p:sldId id="287" r:id="rId20"/>
    <p:sldId id="288" r:id="rId21"/>
    <p:sldId id="289" r:id="rId22"/>
    <p:sldId id="258" r:id="rId23"/>
  </p:sldIdLst>
  <p:sldSz cx="9144000" cy="6858000" type="screen4x3"/>
  <p:notesSz cx="6858000" cy="9296400"/>
  <p:defaultTextStyle>
    <a:defPPr>
      <a:defRPr lang="en-US"/>
    </a:defPPr>
    <a:lvl1pPr algn="l" rtl="0" eaLnBrk="0" fontAlgn="base" hangingPunct="0">
      <a:spcBef>
        <a:spcPct val="0"/>
      </a:spcBef>
      <a:spcAft>
        <a:spcPct val="0"/>
      </a:spcAft>
      <a:defRPr sz="2900"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00"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00"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00"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00" kern="1200">
        <a:solidFill>
          <a:schemeClr val="tx1"/>
        </a:solidFill>
        <a:latin typeface="Times New Roman" pitchFamily="18" charset="0"/>
        <a:ea typeface="+mn-ea"/>
        <a:cs typeface="+mn-cs"/>
      </a:defRPr>
    </a:lvl5pPr>
    <a:lvl6pPr marL="2797607" algn="l" defTabSz="1119043" rtl="0" eaLnBrk="1" latinLnBrk="0" hangingPunct="1">
      <a:defRPr sz="2900" kern="1200">
        <a:solidFill>
          <a:schemeClr val="tx1"/>
        </a:solidFill>
        <a:latin typeface="Times New Roman" pitchFamily="18" charset="0"/>
        <a:ea typeface="+mn-ea"/>
        <a:cs typeface="+mn-cs"/>
      </a:defRPr>
    </a:lvl6pPr>
    <a:lvl7pPr marL="3357128" algn="l" defTabSz="1119043" rtl="0" eaLnBrk="1" latinLnBrk="0" hangingPunct="1">
      <a:defRPr sz="2900" kern="1200">
        <a:solidFill>
          <a:schemeClr val="tx1"/>
        </a:solidFill>
        <a:latin typeface="Times New Roman" pitchFamily="18" charset="0"/>
        <a:ea typeface="+mn-ea"/>
        <a:cs typeface="+mn-cs"/>
      </a:defRPr>
    </a:lvl7pPr>
    <a:lvl8pPr marL="3916650" algn="l" defTabSz="1119043" rtl="0" eaLnBrk="1" latinLnBrk="0" hangingPunct="1">
      <a:defRPr sz="2900" kern="1200">
        <a:solidFill>
          <a:schemeClr val="tx1"/>
        </a:solidFill>
        <a:latin typeface="Times New Roman" pitchFamily="18" charset="0"/>
        <a:ea typeface="+mn-ea"/>
        <a:cs typeface="+mn-cs"/>
      </a:defRPr>
    </a:lvl8pPr>
    <a:lvl9pPr marL="4476171" algn="l" defTabSz="1119043" rtl="0" eaLnBrk="1" latinLnBrk="0" hangingPunct="1">
      <a:defRPr sz="2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2E"/>
    <a:srgbClr val="FBFDBB"/>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344" autoAdjust="0"/>
    <p:restoredTop sz="69036" autoAdjust="0"/>
  </p:normalViewPr>
  <p:slideViewPr>
    <p:cSldViewPr>
      <p:cViewPr varScale="1">
        <p:scale>
          <a:sx n="77" d="100"/>
          <a:sy n="77" d="100"/>
        </p:scale>
        <p:origin x="76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38" d="100"/>
          <a:sy n="38" d="100"/>
        </p:scale>
        <p:origin x="-153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1" y="1"/>
            <a:ext cx="2972098"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smtClean="0"/>
            </a:lvl1pPr>
          </a:lstStyle>
          <a:p>
            <a:pPr>
              <a:defRPr/>
            </a:pPr>
            <a:endParaRPr lang="en-US"/>
          </a:p>
        </p:txBody>
      </p:sp>
      <p:sp>
        <p:nvSpPr>
          <p:cNvPr id="62467" name="Rectangle 3"/>
          <p:cNvSpPr>
            <a:spLocks noGrp="1" noChangeArrowheads="1"/>
          </p:cNvSpPr>
          <p:nvPr>
            <p:ph type="dt" sz="quarter" idx="1"/>
          </p:nvPr>
        </p:nvSpPr>
        <p:spPr bwMode="auto">
          <a:xfrm>
            <a:off x="3884414" y="1"/>
            <a:ext cx="2972098"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smtClean="0"/>
            </a:lvl1pPr>
          </a:lstStyle>
          <a:p>
            <a:pPr>
              <a:defRPr/>
            </a:pPr>
            <a:endParaRPr lang="en-US"/>
          </a:p>
        </p:txBody>
      </p:sp>
      <p:sp>
        <p:nvSpPr>
          <p:cNvPr id="62468" name="Rectangle 4"/>
          <p:cNvSpPr>
            <a:spLocks noGrp="1" noChangeArrowheads="1"/>
          </p:cNvSpPr>
          <p:nvPr>
            <p:ph type="ftr" sz="quarter" idx="2"/>
          </p:nvPr>
        </p:nvSpPr>
        <p:spPr bwMode="auto">
          <a:xfrm>
            <a:off x="1" y="8830659"/>
            <a:ext cx="2972098"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smtClean="0"/>
            </a:lvl1pPr>
          </a:lstStyle>
          <a:p>
            <a:pPr>
              <a:defRPr/>
            </a:pPr>
            <a:endParaRPr lang="en-US"/>
          </a:p>
        </p:txBody>
      </p:sp>
      <p:sp>
        <p:nvSpPr>
          <p:cNvPr id="62469" name="Rectangle 5"/>
          <p:cNvSpPr>
            <a:spLocks noGrp="1" noChangeArrowheads="1"/>
          </p:cNvSpPr>
          <p:nvPr>
            <p:ph type="sldNum" sz="quarter" idx="3"/>
          </p:nvPr>
        </p:nvSpPr>
        <p:spPr bwMode="auto">
          <a:xfrm>
            <a:off x="3884414" y="8830659"/>
            <a:ext cx="2972098"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smtClean="0"/>
            </a:lvl1pPr>
          </a:lstStyle>
          <a:p>
            <a:pPr>
              <a:defRPr/>
            </a:pPr>
            <a:fld id="{D642EE15-78DA-4D66-ADBF-DACD05E6BF4D}" type="slidenum">
              <a:rPr lang="en-US"/>
              <a:pPr>
                <a:defRPr/>
              </a:pPr>
              <a:t>‹#›</a:t>
            </a:fld>
            <a:endParaRPr lang="en-US"/>
          </a:p>
        </p:txBody>
      </p:sp>
    </p:spTree>
    <p:extLst>
      <p:ext uri="{BB962C8B-B14F-4D97-AF65-F5344CB8AC3E}">
        <p14:creationId xmlns:p14="http://schemas.microsoft.com/office/powerpoint/2010/main" val="288151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72098"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smtClean="0"/>
            </a:lvl1pPr>
          </a:lstStyle>
          <a:p>
            <a:pPr>
              <a:defRPr/>
            </a:pPr>
            <a:endParaRPr lang="en-US"/>
          </a:p>
        </p:txBody>
      </p:sp>
      <p:sp>
        <p:nvSpPr>
          <p:cNvPr id="4099" name="Rectangle 3"/>
          <p:cNvSpPr>
            <a:spLocks noGrp="1" noChangeArrowheads="1"/>
          </p:cNvSpPr>
          <p:nvPr>
            <p:ph type="dt" idx="1"/>
          </p:nvPr>
        </p:nvSpPr>
        <p:spPr bwMode="auto">
          <a:xfrm>
            <a:off x="3885904" y="1"/>
            <a:ext cx="2972097"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smtClean="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3805" y="4416099"/>
            <a:ext cx="5030391" cy="418245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32196"/>
            <a:ext cx="2972098"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5904" y="8832196"/>
            <a:ext cx="2972097"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smtClean="0"/>
            </a:lvl1pPr>
          </a:lstStyle>
          <a:p>
            <a:pPr>
              <a:defRPr/>
            </a:pPr>
            <a:fld id="{70F2EFB2-16F1-452F-8929-0B7441B140D9}" type="slidenum">
              <a:rPr lang="en-US"/>
              <a:pPr>
                <a:defRPr/>
              </a:pPr>
              <a:t>‹#›</a:t>
            </a:fld>
            <a:endParaRPr lang="en-US"/>
          </a:p>
        </p:txBody>
      </p:sp>
    </p:spTree>
    <p:extLst>
      <p:ext uri="{BB962C8B-B14F-4D97-AF65-F5344CB8AC3E}">
        <p14:creationId xmlns:p14="http://schemas.microsoft.com/office/powerpoint/2010/main" val="2014986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Times New Roman" pitchFamily="18" charset="0"/>
        <a:ea typeface="+mn-ea"/>
        <a:cs typeface="+mn-cs"/>
      </a:defRPr>
    </a:lvl1pPr>
    <a:lvl2pPr marL="559521" algn="l" rtl="0" eaLnBrk="0" fontAlgn="base" hangingPunct="0">
      <a:spcBef>
        <a:spcPct val="30000"/>
      </a:spcBef>
      <a:spcAft>
        <a:spcPct val="0"/>
      </a:spcAft>
      <a:defRPr sz="1500" kern="1200">
        <a:solidFill>
          <a:schemeClr val="tx1"/>
        </a:solidFill>
        <a:latin typeface="Times New Roman" pitchFamily="18" charset="0"/>
        <a:ea typeface="+mn-ea"/>
        <a:cs typeface="+mn-cs"/>
      </a:defRPr>
    </a:lvl2pPr>
    <a:lvl3pPr marL="1119043" algn="l" rtl="0" eaLnBrk="0" fontAlgn="base" hangingPunct="0">
      <a:spcBef>
        <a:spcPct val="30000"/>
      </a:spcBef>
      <a:spcAft>
        <a:spcPct val="0"/>
      </a:spcAft>
      <a:defRPr sz="1500" kern="1200">
        <a:solidFill>
          <a:schemeClr val="tx1"/>
        </a:solidFill>
        <a:latin typeface="Times New Roman" pitchFamily="18" charset="0"/>
        <a:ea typeface="+mn-ea"/>
        <a:cs typeface="+mn-cs"/>
      </a:defRPr>
    </a:lvl3pPr>
    <a:lvl4pPr marL="1678564" algn="l" rtl="0" eaLnBrk="0" fontAlgn="base" hangingPunct="0">
      <a:spcBef>
        <a:spcPct val="30000"/>
      </a:spcBef>
      <a:spcAft>
        <a:spcPct val="0"/>
      </a:spcAft>
      <a:defRPr sz="1500" kern="1200">
        <a:solidFill>
          <a:schemeClr val="tx1"/>
        </a:solidFill>
        <a:latin typeface="Times New Roman" pitchFamily="18" charset="0"/>
        <a:ea typeface="+mn-ea"/>
        <a:cs typeface="+mn-cs"/>
      </a:defRPr>
    </a:lvl4pPr>
    <a:lvl5pPr marL="2238085" algn="l" rtl="0" eaLnBrk="0" fontAlgn="base" hangingPunct="0">
      <a:spcBef>
        <a:spcPct val="30000"/>
      </a:spcBef>
      <a:spcAft>
        <a:spcPct val="0"/>
      </a:spcAft>
      <a:defRPr sz="1500" kern="1200">
        <a:solidFill>
          <a:schemeClr val="tx1"/>
        </a:solidFill>
        <a:latin typeface="Times New Roman" pitchFamily="18" charset="0"/>
        <a:ea typeface="+mn-ea"/>
        <a:cs typeface="+mn-cs"/>
      </a:defRPr>
    </a:lvl5pPr>
    <a:lvl6pPr marL="2797607" algn="l" defTabSz="1119043" rtl="0" eaLnBrk="1" latinLnBrk="0" hangingPunct="1">
      <a:defRPr sz="1500" kern="1200">
        <a:solidFill>
          <a:schemeClr val="tx1"/>
        </a:solidFill>
        <a:latin typeface="+mn-lt"/>
        <a:ea typeface="+mn-ea"/>
        <a:cs typeface="+mn-cs"/>
      </a:defRPr>
    </a:lvl6pPr>
    <a:lvl7pPr marL="3357128" algn="l" defTabSz="1119043" rtl="0" eaLnBrk="1" latinLnBrk="0" hangingPunct="1">
      <a:defRPr sz="1500" kern="1200">
        <a:solidFill>
          <a:schemeClr val="tx1"/>
        </a:solidFill>
        <a:latin typeface="+mn-lt"/>
        <a:ea typeface="+mn-ea"/>
        <a:cs typeface="+mn-cs"/>
      </a:defRPr>
    </a:lvl7pPr>
    <a:lvl8pPr marL="3916650" algn="l" defTabSz="1119043" rtl="0" eaLnBrk="1" latinLnBrk="0" hangingPunct="1">
      <a:defRPr sz="1500" kern="1200">
        <a:solidFill>
          <a:schemeClr val="tx1"/>
        </a:solidFill>
        <a:latin typeface="+mn-lt"/>
        <a:ea typeface="+mn-ea"/>
        <a:cs typeface="+mn-cs"/>
      </a:defRPr>
    </a:lvl8pPr>
    <a:lvl9pPr marL="4476171" algn="l" defTabSz="1119043"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r>
              <a:rPr lang="en-US" dirty="0" smtClean="0"/>
              <a:t>Note: A</a:t>
            </a:r>
            <a:r>
              <a:rPr lang="en-US" baseline="0" dirty="0" smtClean="0"/>
              <a:t> bullet in the speaker notes indicates click for animation effect.</a:t>
            </a:r>
            <a:endParaRPr lang="en-US" dirty="0" smtClean="0"/>
          </a:p>
          <a:p>
            <a:endParaRPr lang="en-US" dirty="0" smtClean="0"/>
          </a:p>
          <a:p>
            <a:r>
              <a:rPr lang="en-US" dirty="0" smtClean="0"/>
              <a:t>[Pause 8 seconds for intro music]</a:t>
            </a:r>
          </a:p>
          <a:p>
            <a:endParaRPr lang="en-US" baseline="0" dirty="0" smtClean="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a:t>
            </a:fld>
            <a:endParaRPr lang="en-US"/>
          </a:p>
        </p:txBody>
      </p:sp>
    </p:spTree>
    <p:extLst>
      <p:ext uri="{BB962C8B-B14F-4D97-AF65-F5344CB8AC3E}">
        <p14:creationId xmlns:p14="http://schemas.microsoft.com/office/powerpoint/2010/main" val="162534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The capacity of long-term memory seems to be unbounded. Information is returned to short-term memory for use through associative cues such as an exam or quiz question, or a situation that requires information that we've learned previously.</a:t>
            </a:r>
          </a:p>
          <a:p>
            <a:endParaRPr lang="en-US" sz="15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500" b="0" i="0" kern="1200" dirty="0" smtClean="0">
                <a:solidFill>
                  <a:schemeClr val="tx1"/>
                </a:solidFill>
                <a:effectLst/>
                <a:latin typeface="Times New Roman" pitchFamily="18" charset="0"/>
                <a:ea typeface="+mn-ea"/>
                <a:cs typeface="+mn-cs"/>
              </a:rPr>
              <a:t>Onward to the best practices! </a:t>
            </a: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10</a:t>
            </a:fld>
            <a:endParaRPr lang="en-US"/>
          </a:p>
        </p:txBody>
      </p:sp>
    </p:spTree>
    <p:extLst>
      <p:ext uri="{BB962C8B-B14F-4D97-AF65-F5344CB8AC3E}">
        <p14:creationId xmlns:p14="http://schemas.microsoft.com/office/powerpoint/2010/main" val="93391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Attend and engage with your classes. Your classes may be face-to-face or online. It doesn’t matter. You </a:t>
            </a:r>
            <a:r>
              <a:rPr lang="en-US" sz="1500" b="1" i="1" kern="1200" dirty="0" smtClean="0">
                <a:solidFill>
                  <a:schemeClr val="tx1"/>
                </a:solidFill>
                <a:effectLst/>
                <a:latin typeface="Times New Roman" pitchFamily="18" charset="0"/>
                <a:ea typeface="+mn-ea"/>
                <a:cs typeface="+mn-cs"/>
              </a:rPr>
              <a:t>must </a:t>
            </a:r>
            <a:r>
              <a:rPr lang="en-US" sz="1500" kern="1200" dirty="0" smtClean="0">
                <a:solidFill>
                  <a:schemeClr val="tx1"/>
                </a:solidFill>
                <a:effectLst/>
                <a:latin typeface="Times New Roman" pitchFamily="18" charset="0"/>
                <a:ea typeface="+mn-ea"/>
                <a:cs typeface="+mn-cs"/>
              </a:rPr>
              <a:t>keep up with the pace of the class. In fact, asynchronous online classes are harder than classes with established meeting times because they require more self-discipline.</a:t>
            </a:r>
          </a:p>
          <a:p>
            <a:r>
              <a:rPr lang="en-US" sz="1500" kern="1200" dirty="0" smtClean="0">
                <a:solidFill>
                  <a:schemeClr val="tx1"/>
                </a:solidFill>
                <a:effectLst/>
                <a:latin typeface="Times New Roman" pitchFamily="18" charset="0"/>
                <a:ea typeface="+mn-ea"/>
                <a:cs typeface="+mn-cs"/>
              </a:rPr>
              <a:t>In any setting, whether online or face-to-face, you’ll have more and better interactions with your professors and fellow students if you are present and engaged. Attending class is not a decision to make. It’s something that you need to do.</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11</a:t>
            </a:fld>
            <a:endParaRPr lang="en-US"/>
          </a:p>
        </p:txBody>
      </p:sp>
    </p:spTree>
    <p:extLst>
      <p:ext uri="{BB962C8B-B14F-4D97-AF65-F5344CB8AC3E}">
        <p14:creationId xmlns:p14="http://schemas.microsoft.com/office/powerpoint/2010/main" val="427227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Do the homework. Professors do not assign homework to get the answers. In early every case, the professor already knows the answers. Yes, I’ve made mistakes and assigned problems I didn’t know the answers to, but not very often. The purposes of the homework are to let you practice the things you’re learning and to demonstrate that you know the material. </a:t>
            </a:r>
            <a:r>
              <a:rPr lang="en-US" sz="1500" kern="1200" dirty="0" smtClean="0">
                <a:solidFill>
                  <a:schemeClr val="tx1"/>
                </a:solidFill>
                <a:effectLst/>
                <a:latin typeface="Times New Roman" pitchFamily="18" charset="0"/>
                <a:ea typeface="+mn-ea"/>
                <a:cs typeface="+mn-cs"/>
              </a:rPr>
              <a:t>A cut-and-paste homework assignment deprives you of the practice,</a:t>
            </a:r>
            <a:r>
              <a:rPr lang="en-US" sz="1500" kern="1200" baseline="0" dirty="0" smtClean="0">
                <a:solidFill>
                  <a:schemeClr val="tx1"/>
                </a:solidFill>
                <a:effectLst/>
                <a:latin typeface="Times New Roman" pitchFamily="18" charset="0"/>
                <a:ea typeface="+mn-ea"/>
                <a:cs typeface="+mn-cs"/>
              </a:rPr>
              <a:t> and might get you a penalty for academic misconduct.  </a:t>
            </a:r>
            <a:r>
              <a:rPr lang="en-US" sz="1500" kern="1200" dirty="0" smtClean="0">
                <a:solidFill>
                  <a:schemeClr val="tx1"/>
                </a:solidFill>
                <a:effectLst/>
                <a:latin typeface="Times New Roman" pitchFamily="18" charset="0"/>
                <a:ea typeface="+mn-ea"/>
                <a:cs typeface="+mn-cs"/>
              </a:rPr>
              <a:t>While </a:t>
            </a:r>
            <a:r>
              <a:rPr lang="en-US" sz="1500" kern="1200" dirty="0" smtClean="0">
                <a:solidFill>
                  <a:schemeClr val="tx1"/>
                </a:solidFill>
                <a:effectLst/>
                <a:latin typeface="Times New Roman" pitchFamily="18" charset="0"/>
                <a:ea typeface="+mn-ea"/>
                <a:cs typeface="+mn-cs"/>
              </a:rPr>
              <a:t>you’re working on the homework, analyze what you think the professor expects you to learn from each part of the assignment and be sure you’re focused on the objective. Is it for proficiency practice? Concept formation? To develop the ability to combine ideas? ... and so on. And remember, you’re likely to find similar material on the exams. So do the homework!</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12</a:t>
            </a:fld>
            <a:endParaRPr lang="en-US"/>
          </a:p>
        </p:txBody>
      </p:sp>
    </p:spTree>
    <p:extLst>
      <p:ext uri="{BB962C8B-B14F-4D97-AF65-F5344CB8AC3E}">
        <p14:creationId xmlns:p14="http://schemas.microsoft.com/office/powerpoint/2010/main" val="185288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Find a quiet place and time to study and make studying a daily habit, like working out or practicing music. Studying should be free from distractions. That means put away your phone! Music will distract, too. That’s why they play music in dentists’ offices. If you need to mask distracting sounds try white noise.</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13</a:t>
            </a:fld>
            <a:endParaRPr lang="en-US"/>
          </a:p>
        </p:txBody>
      </p:sp>
    </p:spTree>
    <p:extLst>
      <p:ext uri="{BB962C8B-B14F-4D97-AF65-F5344CB8AC3E}">
        <p14:creationId xmlns:p14="http://schemas.microsoft.com/office/powerpoint/2010/main" val="248332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If you’re given a reading assignment, do it </a:t>
            </a:r>
            <a:r>
              <a:rPr lang="en-US" sz="1500" b="1" i="1" kern="1200" dirty="0" smtClean="0">
                <a:solidFill>
                  <a:schemeClr val="tx1"/>
                </a:solidFill>
                <a:effectLst/>
                <a:latin typeface="Times New Roman" pitchFamily="18" charset="0"/>
                <a:ea typeface="+mn-ea"/>
                <a:cs typeface="+mn-cs"/>
              </a:rPr>
              <a:t>before</a:t>
            </a:r>
            <a:r>
              <a:rPr lang="en-US" sz="1500" kern="1200" dirty="0" smtClean="0">
                <a:solidFill>
                  <a:schemeClr val="tx1"/>
                </a:solidFill>
                <a:effectLst/>
                <a:latin typeface="Times New Roman" pitchFamily="18" charset="0"/>
                <a:ea typeface="+mn-ea"/>
                <a:cs typeface="+mn-cs"/>
              </a:rPr>
              <a:t> class and take notes of the important points. Yes the professor is going to tell you most of it in class or present notes on</a:t>
            </a:r>
            <a:r>
              <a:rPr lang="en-US" sz="1500" kern="1200" baseline="0" dirty="0" smtClean="0">
                <a:solidFill>
                  <a:schemeClr val="tx1"/>
                </a:solidFill>
                <a:effectLst/>
                <a:latin typeface="Times New Roman" pitchFamily="18" charset="0"/>
                <a:ea typeface="+mn-ea"/>
                <a:cs typeface="+mn-cs"/>
              </a:rPr>
              <a:t> line</a:t>
            </a:r>
            <a:r>
              <a:rPr lang="en-US" sz="1500" kern="1200" dirty="0" smtClean="0">
                <a:solidFill>
                  <a:schemeClr val="tx1"/>
                </a:solidFill>
                <a:effectLst/>
                <a:latin typeface="Times New Roman" pitchFamily="18" charset="0"/>
                <a:ea typeface="+mn-ea"/>
                <a:cs typeface="+mn-cs"/>
              </a:rPr>
              <a:t>, but usually the author of the material and the professor are different people, so you get two points of view on the same material and, if you’re engaged, you get re-use. Don’t promise yourself that you’ll read it later because mostly that doesn’t happen.</a:t>
            </a:r>
          </a:p>
          <a:p>
            <a:pPr marL="0" lvl="0" indent="0">
              <a:buFont typeface="Arial" panose="020B0604020202020204" pitchFamily="34" charset="0"/>
              <a:buNone/>
            </a:pPr>
            <a:endParaRPr lang="en-US" sz="15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14</a:t>
            </a:fld>
            <a:endParaRPr lang="en-US"/>
          </a:p>
        </p:txBody>
      </p:sp>
    </p:spTree>
    <p:extLst>
      <p:ext uri="{BB962C8B-B14F-4D97-AF65-F5344CB8AC3E}">
        <p14:creationId xmlns:p14="http://schemas.microsoft.com/office/powerpoint/2010/main" val="1214463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0" i="0" kern="1200" dirty="0" smtClean="0">
                <a:solidFill>
                  <a:schemeClr val="tx1"/>
                </a:solidFill>
                <a:effectLst/>
                <a:latin typeface="Times New Roman" pitchFamily="18" charset="0"/>
                <a:ea typeface="+mn-ea"/>
                <a:cs typeface="+mn-cs"/>
              </a:rPr>
              <a:t>In class </a:t>
            </a:r>
            <a:r>
              <a:rPr lang="en-US" sz="1500" b="1" i="1" kern="1200" dirty="0" smtClean="0">
                <a:solidFill>
                  <a:schemeClr val="tx1"/>
                </a:solidFill>
                <a:effectLst/>
                <a:latin typeface="Times New Roman" pitchFamily="18" charset="0"/>
                <a:ea typeface="+mn-ea"/>
                <a:cs typeface="+mn-cs"/>
              </a:rPr>
              <a:t>listen</a:t>
            </a:r>
            <a:r>
              <a:rPr lang="en-US" sz="1500" b="0" i="0" kern="1200" dirty="0" smtClean="0">
                <a:solidFill>
                  <a:schemeClr val="tx1"/>
                </a:solidFill>
                <a:effectLst/>
                <a:latin typeface="Times New Roman" pitchFamily="18" charset="0"/>
                <a:ea typeface="+mn-ea"/>
                <a:cs typeface="+mn-cs"/>
              </a:rPr>
              <a:t> instead of messing around with your gear. You may have convinced yourself that you can multitask and still absorb the material. If so, you'd be wrong! A study at Bryan College showed that multitasking during cognitive tasks lowers IQ by 15 points. I don't know about you, but I don't have 15 points to spare.</a:t>
            </a:r>
            <a:endParaRPr lang="en-US" sz="1500" b="1" i="1" kern="1200" dirty="0" smtClean="0">
              <a:solidFill>
                <a:schemeClr val="tx1"/>
              </a:solidFill>
              <a:effectLst/>
              <a:latin typeface="Times New Roman" pitchFamily="18" charset="0"/>
              <a:ea typeface="+mn-ea"/>
              <a:cs typeface="+mn-cs"/>
            </a:endParaRPr>
          </a:p>
          <a:p>
            <a:pPr marL="0" lvl="0" indent="0">
              <a:buFont typeface="Arial" panose="020B0604020202020204" pitchFamily="34" charset="0"/>
              <a:buNone/>
            </a:pPr>
            <a:endParaRPr lang="en-US" sz="15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15</a:t>
            </a:fld>
            <a:endParaRPr lang="en-US"/>
          </a:p>
        </p:txBody>
      </p:sp>
    </p:spTree>
    <p:extLst>
      <p:ext uri="{BB962C8B-B14F-4D97-AF65-F5344CB8AC3E}">
        <p14:creationId xmlns:p14="http://schemas.microsoft.com/office/powerpoint/2010/main" val="3444255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If something you read or something the professor says is unclear, </a:t>
            </a:r>
            <a:r>
              <a:rPr lang="en-US" sz="1500" b="1" i="1" kern="1200" dirty="0" smtClean="0">
                <a:solidFill>
                  <a:schemeClr val="tx1"/>
                </a:solidFill>
                <a:effectLst/>
                <a:latin typeface="Times New Roman" pitchFamily="18" charset="0"/>
                <a:ea typeface="+mn-ea"/>
                <a:cs typeface="+mn-cs"/>
              </a:rPr>
              <a:t>ask!</a:t>
            </a:r>
            <a:r>
              <a:rPr lang="en-US" sz="1500" kern="1200" dirty="0" smtClean="0">
                <a:solidFill>
                  <a:schemeClr val="tx1"/>
                </a:solidFill>
                <a:effectLst/>
                <a:latin typeface="Times New Roman" pitchFamily="18" charset="0"/>
                <a:ea typeface="+mn-ea"/>
                <a:cs typeface="+mn-cs"/>
              </a:rPr>
              <a:t> If you have a question about something, probably so do others. Professors appreciate thoughtful questions. Asking helps you, helps the professor, and helps your classmates. If you have a question about material from the reading, hold it until the class reaches that part of the material so that you can ask it in context.</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16</a:t>
            </a:fld>
            <a:endParaRPr lang="en-US"/>
          </a:p>
        </p:txBody>
      </p:sp>
    </p:spTree>
    <p:extLst>
      <p:ext uri="{BB962C8B-B14F-4D97-AF65-F5344CB8AC3E}">
        <p14:creationId xmlns:p14="http://schemas.microsoft.com/office/powerpoint/2010/main" val="316498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In reading or if the professor says something that sounds important, especially if it's not already in the class material or the professor repeats it you, should probably jot that down </a:t>
            </a:r>
            <a:r>
              <a:rPr lang="en-US" sz="1500" b="1" i="1" kern="1200" dirty="0" smtClean="0">
                <a:solidFill>
                  <a:schemeClr val="tx1"/>
                </a:solidFill>
                <a:effectLst/>
                <a:latin typeface="Times New Roman" pitchFamily="18" charset="0"/>
                <a:ea typeface="+mn-ea"/>
                <a:cs typeface="+mn-cs"/>
              </a:rPr>
              <a:t>on paper</a:t>
            </a:r>
            <a:r>
              <a:rPr lang="en-US" sz="1500" kern="1200" dirty="0" smtClean="0">
                <a:solidFill>
                  <a:schemeClr val="tx1"/>
                </a:solidFill>
                <a:effectLst/>
                <a:latin typeface="Times New Roman" pitchFamily="18" charset="0"/>
                <a:ea typeface="+mn-ea"/>
                <a:cs typeface="+mn-cs"/>
              </a:rPr>
              <a:t>. Why paper? Professors Pam Mueller at Princeton and Daniel Oppenheimer at UCLA did a study that showed that taking notes on paper is more effective for learning than using a laptop.</a:t>
            </a: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17</a:t>
            </a:fld>
            <a:endParaRPr lang="en-US"/>
          </a:p>
        </p:txBody>
      </p:sp>
    </p:spTree>
    <p:extLst>
      <p:ext uri="{BB962C8B-B14F-4D97-AF65-F5344CB8AC3E}">
        <p14:creationId xmlns:p14="http://schemas.microsoft.com/office/powerpoint/2010/main" val="145713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On the day after class, merge your reading notes and the class notes onto the printed slides or class material. The first time I told the class that, some people just got irate, and asked, “Why should we do extra work when we could just take notes on the slides?”</a:t>
            </a:r>
          </a:p>
          <a:p>
            <a:r>
              <a:rPr lang="en-US" sz="1500" kern="1200" dirty="0" smtClean="0">
                <a:solidFill>
                  <a:schemeClr val="tx1"/>
                </a:solidFill>
                <a:effectLst/>
                <a:latin typeface="Times New Roman" pitchFamily="18" charset="0"/>
                <a:ea typeface="+mn-ea"/>
                <a:cs typeface="+mn-cs"/>
              </a:rPr>
              <a:t>First, if you bring printed notes to class, you’ll find them a distraction from what the professor is saying. Second, think about what you’re trying to do. You’re trying to move information from short-term memory into long-term memory, and what does that is re-use of the information, spaced out in time. So when you take those notes from the previous day and copy them onto the slides, you’ve re-used the information. You’ve done some of that work that it takes to move information from short-term memory to long-term memory. Remember, waiting a day helps space things out to improve learning.</a:t>
            </a:r>
          </a:p>
          <a:p>
            <a:pPr marL="0" lvl="0" indent="0">
              <a:buFont typeface="Arial" panose="020B0604020202020204" pitchFamily="34" charset="0"/>
              <a:buNone/>
            </a:pPr>
            <a:endParaRPr lang="en-US" sz="15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18</a:t>
            </a:fld>
            <a:endParaRPr lang="en-US"/>
          </a:p>
        </p:txBody>
      </p:sp>
    </p:spTree>
    <p:extLst>
      <p:ext uri="{BB962C8B-B14F-4D97-AF65-F5344CB8AC3E}">
        <p14:creationId xmlns:p14="http://schemas.microsoft.com/office/powerpoint/2010/main" val="1384520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Each class day, review the class material and your notes from the class one week ago, and review the assigned reading. That spaces out exposure even further and gives you another round of re-use for moving things from short-term memory to long-term memory.</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19</a:t>
            </a:fld>
            <a:endParaRPr lang="en-US"/>
          </a:p>
        </p:txBody>
      </p:sp>
    </p:spTree>
    <p:extLst>
      <p:ext uri="{BB962C8B-B14F-4D97-AF65-F5344CB8AC3E}">
        <p14:creationId xmlns:p14="http://schemas.microsoft.com/office/powerpoint/2010/main" val="198795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r>
              <a:rPr lang="en-US" sz="1500" kern="1200" dirty="0" smtClean="0">
                <a:solidFill>
                  <a:schemeClr val="tx1"/>
                </a:solidFill>
                <a:effectLst/>
                <a:latin typeface="Times New Roman" pitchFamily="18" charset="0"/>
                <a:ea typeface="+mn-ea"/>
                <a:cs typeface="+mn-cs"/>
              </a:rPr>
              <a:t>Hello! I’m Bob Brown. I’m retired, but I taught at Southern Polytechnic and Kennesaw State for more than 20 years. I used to give my students some advice on best practices for studying, and some of them found that advice helpful. I made a short video with the hope that it will help others. If you’ve developed an effective regimen for studying keep it up. If not, perhaps these best practices will help you.</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2</a:t>
            </a:fld>
            <a:endParaRPr lang="en-US"/>
          </a:p>
        </p:txBody>
      </p:sp>
    </p:spTree>
    <p:extLst>
      <p:ext uri="{BB962C8B-B14F-4D97-AF65-F5344CB8AC3E}">
        <p14:creationId xmlns:p14="http://schemas.microsoft.com/office/powerpoint/2010/main" val="269173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After you get back each graded assignment, homework, or test, look at the work you missed to sure you understand the answer that was expected and ask yourself what was lacking in your studying regimen that made you miss that item. If necessary, adjust your studying regimen. </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20</a:t>
            </a:fld>
            <a:endParaRPr lang="en-US"/>
          </a:p>
        </p:txBody>
      </p:sp>
    </p:spTree>
    <p:extLst>
      <p:ext uri="{BB962C8B-B14F-4D97-AF65-F5344CB8AC3E}">
        <p14:creationId xmlns:p14="http://schemas.microsoft.com/office/powerpoint/2010/main" val="1033732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If you follow these best practices, </a:t>
            </a:r>
          </a:p>
          <a:p>
            <a:r>
              <a:rPr lang="en-US" sz="1500" kern="1200" dirty="0" smtClean="0">
                <a:solidFill>
                  <a:schemeClr val="tx1"/>
                </a:solidFill>
                <a:effectLst/>
                <a:latin typeface="Times New Roman" pitchFamily="18" charset="0"/>
                <a:ea typeface="+mn-ea"/>
                <a:cs typeface="+mn-cs"/>
              </a:rPr>
              <a:t>Engage with your classes,</a:t>
            </a:r>
          </a:p>
          <a:p>
            <a:r>
              <a:rPr lang="en-US" sz="1500" kern="1200" dirty="0" smtClean="0">
                <a:solidFill>
                  <a:schemeClr val="tx1"/>
                </a:solidFill>
                <a:effectLst/>
                <a:latin typeface="Times New Roman" pitchFamily="18" charset="0"/>
                <a:ea typeface="+mn-ea"/>
                <a:cs typeface="+mn-cs"/>
              </a:rPr>
              <a:t>do the homework, </a:t>
            </a:r>
          </a:p>
          <a:p>
            <a:r>
              <a:rPr lang="en-US" sz="1500" kern="1200" dirty="0" smtClean="0">
                <a:solidFill>
                  <a:schemeClr val="tx1"/>
                </a:solidFill>
                <a:effectLst/>
                <a:latin typeface="Times New Roman" pitchFamily="18" charset="0"/>
                <a:ea typeface="+mn-ea"/>
                <a:cs typeface="+mn-cs"/>
              </a:rPr>
              <a:t>study at the same time and in a distraction-free place, </a:t>
            </a:r>
          </a:p>
          <a:p>
            <a:r>
              <a:rPr lang="en-US" sz="1500" kern="1200" dirty="0" smtClean="0">
                <a:solidFill>
                  <a:schemeClr val="tx1"/>
                </a:solidFill>
                <a:effectLst/>
                <a:latin typeface="Times New Roman" pitchFamily="18" charset="0"/>
                <a:ea typeface="+mn-ea"/>
                <a:cs typeface="+mn-cs"/>
              </a:rPr>
              <a:t>read the assigned material before class, </a:t>
            </a:r>
          </a:p>
          <a:p>
            <a:r>
              <a:rPr lang="en-US" sz="1500" kern="1200" dirty="0" smtClean="0">
                <a:solidFill>
                  <a:schemeClr val="tx1"/>
                </a:solidFill>
                <a:effectLst/>
                <a:latin typeface="Times New Roman" pitchFamily="18" charset="0"/>
                <a:ea typeface="+mn-ea"/>
                <a:cs typeface="+mn-cs"/>
              </a:rPr>
              <a:t>listen in class, </a:t>
            </a:r>
          </a:p>
          <a:p>
            <a:r>
              <a:rPr lang="en-US" sz="1500" kern="1200" dirty="0" smtClean="0">
                <a:solidFill>
                  <a:schemeClr val="tx1"/>
                </a:solidFill>
                <a:effectLst/>
                <a:latin typeface="Times New Roman" pitchFamily="18" charset="0"/>
                <a:ea typeface="+mn-ea"/>
                <a:cs typeface="+mn-cs"/>
              </a:rPr>
              <a:t>ask questions, </a:t>
            </a:r>
          </a:p>
          <a:p>
            <a:r>
              <a:rPr lang="en-US" sz="1500" kern="1200" dirty="0" smtClean="0">
                <a:solidFill>
                  <a:schemeClr val="tx1"/>
                </a:solidFill>
                <a:effectLst/>
                <a:latin typeface="Times New Roman" pitchFamily="18" charset="0"/>
                <a:ea typeface="+mn-ea"/>
                <a:cs typeface="+mn-cs"/>
              </a:rPr>
              <a:t>take notes in class,</a:t>
            </a:r>
          </a:p>
          <a:p>
            <a:r>
              <a:rPr lang="en-US" sz="1500" kern="1200" dirty="0" smtClean="0">
                <a:solidFill>
                  <a:schemeClr val="tx1"/>
                </a:solidFill>
                <a:effectLst/>
                <a:latin typeface="Times New Roman" pitchFamily="18" charset="0"/>
                <a:ea typeface="+mn-ea"/>
                <a:cs typeface="+mn-cs"/>
              </a:rPr>
              <a:t>merge the notes onto the material the professor provides,  </a:t>
            </a:r>
          </a:p>
          <a:p>
            <a:r>
              <a:rPr lang="en-US" sz="1500" kern="1200" dirty="0" smtClean="0">
                <a:solidFill>
                  <a:schemeClr val="tx1"/>
                </a:solidFill>
                <a:effectLst/>
                <a:latin typeface="Times New Roman" pitchFamily="18" charset="0"/>
                <a:ea typeface="+mn-ea"/>
                <a:cs typeface="+mn-cs"/>
              </a:rPr>
              <a:t>study your merged notes a week later, </a:t>
            </a:r>
          </a:p>
          <a:p>
            <a:r>
              <a:rPr lang="en-US" sz="1500" kern="1200" dirty="0" smtClean="0">
                <a:solidFill>
                  <a:schemeClr val="tx1"/>
                </a:solidFill>
                <a:effectLst/>
                <a:latin typeface="Times New Roman" pitchFamily="18" charset="0"/>
                <a:ea typeface="+mn-ea"/>
                <a:cs typeface="+mn-cs"/>
              </a:rPr>
              <a:t>and learn from the graded material, </a:t>
            </a:r>
          </a:p>
          <a:p>
            <a:r>
              <a:rPr lang="en-US" sz="1500" kern="1200" dirty="0" smtClean="0">
                <a:solidFill>
                  <a:schemeClr val="tx1"/>
                </a:solidFill>
                <a:effectLst/>
                <a:latin typeface="Times New Roman" pitchFamily="18" charset="0"/>
                <a:ea typeface="+mn-ea"/>
                <a:cs typeface="+mn-cs"/>
              </a:rPr>
              <a:t>you’ve gotten four or maybe five licks at the material without really doing very much work other than what you should have been doing anyway. By dividing it up into chunks, you stand a much better chance of remembering it at least until the exam, and maybe even remembering it long enough to use in your career. This works in every class that you take. If you do this, you will learn more and, as a side benefit, maybe make better grades.</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21</a:t>
            </a:fld>
            <a:endParaRPr lang="en-US"/>
          </a:p>
        </p:txBody>
      </p:sp>
    </p:spTree>
    <p:extLst>
      <p:ext uri="{BB962C8B-B14F-4D97-AF65-F5344CB8AC3E}">
        <p14:creationId xmlns:p14="http://schemas.microsoft.com/office/powerpoint/2010/main" val="226049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normAutofit/>
          </a:bodyPr>
          <a:lstStyle/>
          <a:p>
            <a:r>
              <a:rPr lang="en-US" sz="1500" kern="1200" dirty="0" smtClean="0">
                <a:solidFill>
                  <a:schemeClr val="tx1"/>
                </a:solidFill>
                <a:effectLst/>
                <a:latin typeface="Times New Roman" pitchFamily="18" charset="0"/>
                <a:ea typeface="+mn-ea"/>
                <a:cs typeface="+mn-cs"/>
              </a:rPr>
              <a:t>I enjoyed making this video and I hope you found it helpful and useful.</a:t>
            </a:r>
          </a:p>
          <a:p>
            <a:endParaRPr lang="en-US" dirty="0" smtClean="0"/>
          </a:p>
          <a:p>
            <a:r>
              <a:rPr lang="en-US" dirty="0" smtClean="0"/>
              <a:t>SRT file: Music </a:t>
            </a:r>
            <a:r>
              <a:rPr lang="en-US" i="0" dirty="0" smtClean="0"/>
              <a:t>copyright </a:t>
            </a:r>
            <a:r>
              <a:rPr lang="en-US" dirty="0" smtClean="0"/>
              <a:t>1937 by Warner Bros. Inc. and used under fair use principles of U.S. copyright laws.</a:t>
            </a:r>
            <a:endParaRPr lang="en-US" dirty="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22</a:t>
            </a:fld>
            <a:endParaRPr lang="en-US"/>
          </a:p>
        </p:txBody>
      </p:sp>
    </p:spTree>
    <p:extLst>
      <p:ext uri="{BB962C8B-B14F-4D97-AF65-F5344CB8AC3E}">
        <p14:creationId xmlns:p14="http://schemas.microsoft.com/office/powerpoint/2010/main" val="3453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Herbert A. Simon was one of the founders of cognitive science.  He was a Nobel Laureate who held joint appointments in psychology and computer science at Carnegie Mellon University. Here’s what Dr. Simon had to say about learning.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3</a:t>
            </a:fld>
            <a:endParaRPr lang="en-US"/>
          </a:p>
        </p:txBody>
      </p:sp>
    </p:spTree>
    <p:extLst>
      <p:ext uri="{BB962C8B-B14F-4D97-AF65-F5344CB8AC3E}">
        <p14:creationId xmlns:p14="http://schemas.microsoft.com/office/powerpoint/2010/main" val="297803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Learning results from what the student does and thinks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and </a:t>
            </a:r>
            <a:r>
              <a:rPr lang="en-US" b="1" i="1" dirty="0" smtClean="0"/>
              <a:t>only</a:t>
            </a:r>
            <a:r>
              <a:rPr lang="en-US" dirty="0" smtClean="0"/>
              <a:t> from what the student does and thinks.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teacher can advance learning only by influencing what the student does to learn.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In</a:t>
            </a:r>
            <a:r>
              <a:rPr lang="en-US" baseline="0" dirty="0" smtClean="0"/>
              <a:t> other words, your professors can help you and guide you, but </a:t>
            </a:r>
            <a:r>
              <a:rPr lang="en-US" b="1" i="1" baseline="0" dirty="0" smtClean="0"/>
              <a:t>learning </a:t>
            </a:r>
            <a:r>
              <a:rPr lang="en-US" baseline="0" dirty="0" smtClean="0"/>
              <a:t>is entirely up to you.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What can </a:t>
            </a:r>
            <a:r>
              <a:rPr lang="en-US" b="1" i="1" dirty="0" smtClean="0"/>
              <a:t>you</a:t>
            </a:r>
            <a:r>
              <a:rPr lang="en-US" dirty="0" smtClean="0"/>
              <a:t> do to enhance your learning? Interacting with the material multiple </a:t>
            </a:r>
            <a:br>
              <a:rPr lang="en-US" dirty="0" smtClean="0"/>
            </a:br>
            <a:r>
              <a:rPr lang="en-US" dirty="0" smtClean="0"/>
              <a:t>times is a key technique.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4</a:t>
            </a:fld>
            <a:endParaRPr lang="en-US"/>
          </a:p>
        </p:txBody>
      </p:sp>
    </p:spTree>
    <p:extLst>
      <p:ext uri="{BB962C8B-B14F-4D97-AF65-F5344CB8AC3E}">
        <p14:creationId xmlns:p14="http://schemas.microsoft.com/office/powerpoint/2010/main" val="406993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If you remember one key thing about these best practices remember </a:t>
            </a:r>
            <a:r>
              <a:rPr lang="en-US" sz="1500" b="1" kern="1200" dirty="0" smtClean="0">
                <a:solidFill>
                  <a:schemeClr val="tx1"/>
                </a:solidFill>
                <a:effectLst/>
                <a:latin typeface="Times New Roman" pitchFamily="18" charset="0"/>
                <a:ea typeface="+mn-ea"/>
                <a:cs typeface="+mn-cs"/>
              </a:rPr>
              <a:t>reuse</a:t>
            </a:r>
            <a:r>
              <a:rPr lang="en-US" sz="1500" kern="1200" dirty="0" smtClean="0">
                <a:solidFill>
                  <a:schemeClr val="tx1"/>
                </a:solidFill>
                <a:effectLst/>
                <a:latin typeface="Times New Roman" pitchFamily="18" charset="0"/>
                <a:ea typeface="+mn-ea"/>
                <a:cs typeface="+mn-cs"/>
              </a:rPr>
              <a:t> of information. </a:t>
            </a:r>
          </a:p>
          <a:p>
            <a:pPr marL="285750" indent="-285750">
              <a:buFont typeface="Arial" panose="020B0604020202020204" pitchFamily="34" charset="0"/>
              <a:buChar char="•"/>
            </a:pPr>
            <a:r>
              <a:rPr lang="en-US" sz="1500" kern="1200" dirty="0" smtClean="0">
                <a:solidFill>
                  <a:schemeClr val="tx1"/>
                </a:solidFill>
                <a:effectLst/>
                <a:latin typeface="Times New Roman" pitchFamily="18" charset="0"/>
                <a:ea typeface="+mn-ea"/>
                <a:cs typeface="+mn-cs"/>
              </a:rPr>
              <a:t>Psychologists call this "rehearsal." </a:t>
            </a:r>
          </a:p>
          <a:p>
            <a:pPr marL="0" indent="0">
              <a:buFont typeface="Arial" panose="020B0604020202020204" pitchFamily="34" charset="0"/>
              <a:buNone/>
            </a:pPr>
            <a:r>
              <a:rPr lang="en-US" sz="1500" kern="1200" dirty="0" smtClean="0">
                <a:solidFill>
                  <a:schemeClr val="tx1"/>
                </a:solidFill>
                <a:effectLst/>
                <a:latin typeface="Times New Roman" pitchFamily="18" charset="0"/>
                <a:ea typeface="+mn-ea"/>
                <a:cs typeface="+mn-cs"/>
              </a:rPr>
              <a:t>The goal of studying is to move material from your short term memory to your long term memory. </a:t>
            </a:r>
          </a:p>
          <a:p>
            <a:pPr marL="285750" indent="-285750">
              <a:buFont typeface="Arial" panose="020B0604020202020204" pitchFamily="34" charset="0"/>
              <a:buChar char="•"/>
            </a:pPr>
            <a:r>
              <a:rPr lang="en-US" sz="1500" kern="1200" dirty="0" smtClean="0">
                <a:solidFill>
                  <a:schemeClr val="tx1"/>
                </a:solidFill>
                <a:effectLst/>
                <a:latin typeface="Times New Roman" pitchFamily="18" charset="0"/>
                <a:ea typeface="+mn-ea"/>
                <a:cs typeface="+mn-cs"/>
              </a:rPr>
              <a:t>To do that you need to use the material at least four times with increasing time periods between exposures.   </a:t>
            </a:r>
          </a:p>
          <a:p>
            <a:pPr marL="285750" indent="-285750">
              <a:buFont typeface="Arial" panose="020B0604020202020204" pitchFamily="34" charset="0"/>
              <a:buChar char="•"/>
            </a:pPr>
            <a:r>
              <a:rPr lang="en-US" sz="1500" kern="1200" dirty="0" smtClean="0">
                <a:solidFill>
                  <a:schemeClr val="tx1"/>
                </a:solidFill>
                <a:effectLst/>
                <a:latin typeface="Times New Roman" pitchFamily="18" charset="0"/>
                <a:ea typeface="+mn-ea"/>
                <a:cs typeface="+mn-cs"/>
              </a:rPr>
              <a:t>That means cramming doesn’t work; you have to space out your studying.  Doing that will make you less stressed, too.  </a:t>
            </a:r>
          </a:p>
          <a:p>
            <a:pPr marL="285750" indent="-285750">
              <a:buFont typeface="Arial" panose="020B0604020202020204" pitchFamily="34" charset="0"/>
              <a:buChar char="•"/>
            </a:pPr>
            <a:r>
              <a:rPr lang="en-US" sz="1500" kern="1200" dirty="0" smtClean="0">
                <a:solidFill>
                  <a:schemeClr val="tx1"/>
                </a:solidFill>
                <a:effectLst/>
                <a:latin typeface="Times New Roman" pitchFamily="18" charset="0"/>
                <a:ea typeface="+mn-ea"/>
                <a:cs typeface="+mn-cs"/>
              </a:rPr>
              <a:t>Simply glancing at the material doesn't work. You must actually use and think about it, relating new information to what you already know to form associative cues, which is why psychologists call this rehearsal. </a:t>
            </a:r>
          </a:p>
          <a:p>
            <a:pPr marL="0" indent="0">
              <a:buFont typeface="Arial" panose="020B0604020202020204" pitchFamily="34" charset="0"/>
              <a:buNone/>
            </a:pPr>
            <a:r>
              <a:rPr lang="en-US" sz="1500" kern="1200" dirty="0" smtClean="0">
                <a:solidFill>
                  <a:schemeClr val="tx1"/>
                </a:solidFill>
                <a:effectLst/>
                <a:latin typeface="Times New Roman" pitchFamily="18" charset="0"/>
                <a:ea typeface="+mn-ea"/>
                <a:cs typeface="+mn-cs"/>
              </a:rPr>
              <a:t>The following information about learning is necessarily highly simplified. </a:t>
            </a:r>
            <a:r>
              <a:rPr lang="en-US" sz="1500" kern="1200" baseline="0" dirty="0" smtClean="0">
                <a:solidFill>
                  <a:schemeClr val="tx1"/>
                </a:solidFill>
                <a:effectLst/>
                <a:latin typeface="Times New Roman" pitchFamily="18" charset="0"/>
                <a:ea typeface="+mn-ea"/>
                <a:cs typeface="+mn-cs"/>
              </a:rPr>
              <a:t>  </a:t>
            </a:r>
            <a:r>
              <a:rPr lang="en-US" sz="1500" kern="1200" dirty="0" smtClean="0">
                <a:solidFill>
                  <a:schemeClr val="tx1"/>
                </a:solidFill>
                <a:effectLst/>
                <a:latin typeface="Times New Roman" pitchFamily="18" charset="0"/>
                <a:ea typeface="+mn-ea"/>
                <a:cs typeface="+mn-cs"/>
              </a:rPr>
              <a:t>The purpose is to explain </a:t>
            </a:r>
            <a:r>
              <a:rPr lang="en-US" sz="1500" b="1" kern="1200" dirty="0" smtClean="0">
                <a:solidFill>
                  <a:schemeClr val="tx1"/>
                </a:solidFill>
                <a:effectLst/>
                <a:latin typeface="Times New Roman" pitchFamily="18" charset="0"/>
                <a:ea typeface="+mn-ea"/>
                <a:cs typeface="+mn-cs"/>
              </a:rPr>
              <a:t>why</a:t>
            </a:r>
            <a:r>
              <a:rPr lang="en-US" sz="1500" kern="1200" dirty="0" smtClean="0">
                <a:solidFill>
                  <a:schemeClr val="tx1"/>
                </a:solidFill>
                <a:effectLst/>
                <a:latin typeface="Times New Roman" pitchFamily="18" charset="0"/>
                <a:ea typeface="+mn-ea"/>
                <a:cs typeface="+mn-cs"/>
              </a:rPr>
              <a:t> you should do these things and not to be a study of memory models.</a:t>
            </a:r>
          </a:p>
          <a:p>
            <a:r>
              <a:rPr lang="en-US" sz="1500" kern="1200" baseline="0" dirty="0" smtClean="0">
                <a:solidFill>
                  <a:schemeClr val="tx1"/>
                </a:solidFill>
                <a:effectLst/>
                <a:latin typeface="Times New Roman" pitchFamily="18" charset="0"/>
                <a:ea typeface="+mn-ea"/>
                <a:cs typeface="+mn-cs"/>
              </a:rPr>
              <a:t> </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5</a:t>
            </a:fld>
            <a:endParaRPr lang="en-US"/>
          </a:p>
        </p:txBody>
      </p:sp>
    </p:spTree>
    <p:extLst>
      <p:ext uri="{BB962C8B-B14F-4D97-AF65-F5344CB8AC3E}">
        <p14:creationId xmlns:p14="http://schemas.microsoft.com/office/powerpoint/2010/main" val="18842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Let's look at something called the Atkinson Shiffrin memory model. The model was proposed in 1968 by, as you might expect, Atkinson and Shiffrin, and changed and enhanced for several years afterward. There are more recent theories of memory and not all psychologists agree about how this works. Even so, this model can help us understand what we need to do to learn effectively.</a:t>
            </a:r>
            <a:br>
              <a:rPr lang="en-US" sz="1500" kern="1200" dirty="0" smtClean="0">
                <a:solidFill>
                  <a:schemeClr val="tx1"/>
                </a:solidFill>
                <a:effectLst/>
                <a:latin typeface="Times New Roman" pitchFamily="18" charset="0"/>
                <a:ea typeface="+mn-ea"/>
                <a:cs typeface="+mn-cs"/>
              </a:rPr>
            </a:br>
            <a:endParaRPr lang="en-US" sz="1500" kern="1200" baseline="0" dirty="0" smtClean="0">
              <a:solidFill>
                <a:schemeClr val="tx1"/>
              </a:solidFill>
              <a:effectLst/>
              <a:latin typeface="Times New Roman" pitchFamily="18" charset="0"/>
              <a:ea typeface="+mn-ea"/>
              <a:cs typeface="+mn-cs"/>
            </a:endParaRPr>
          </a:p>
          <a:p>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6</a:t>
            </a:fld>
            <a:endParaRPr lang="en-US"/>
          </a:p>
        </p:txBody>
      </p:sp>
    </p:spTree>
    <p:extLst>
      <p:ext uri="{BB962C8B-B14F-4D97-AF65-F5344CB8AC3E}">
        <p14:creationId xmlns:p14="http://schemas.microsoft.com/office/powerpoint/2010/main" val="260883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500" kern="1200" dirty="0" smtClean="0">
                <a:solidFill>
                  <a:schemeClr val="tx1"/>
                </a:solidFill>
                <a:effectLst/>
                <a:latin typeface="Times New Roman" pitchFamily="18" charset="0"/>
                <a:ea typeface="+mn-ea"/>
                <a:cs typeface="+mn-cs"/>
              </a:rPr>
              <a:t>We get a huge amount of input from our senses. For most of us, most of the input comes through our eyes and ears. We don't retain all of it. In fact, most of it is lost immediately. </a:t>
            </a:r>
          </a:p>
          <a:p>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7</a:t>
            </a:fld>
            <a:endParaRPr lang="en-US"/>
          </a:p>
        </p:txBody>
      </p:sp>
    </p:spTree>
    <p:extLst>
      <p:ext uri="{BB962C8B-B14F-4D97-AF65-F5344CB8AC3E}">
        <p14:creationId xmlns:p14="http://schemas.microsoft.com/office/powerpoint/2010/main" val="142413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The sensory process in our brains "filters in" those inputs that have our attention and discards the rest. So if you're reading a compelling text message in class what the professor is saying at the time is lost. </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8</a:t>
            </a:fld>
            <a:endParaRPr lang="en-US"/>
          </a:p>
        </p:txBody>
      </p:sp>
    </p:spTree>
    <p:extLst>
      <p:ext uri="{BB962C8B-B14F-4D97-AF65-F5344CB8AC3E}">
        <p14:creationId xmlns:p14="http://schemas.microsoft.com/office/powerpoint/2010/main" val="170557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Times New Roman" pitchFamily="18" charset="0"/>
                <a:ea typeface="+mn-ea"/>
                <a:cs typeface="+mn-cs"/>
              </a:rPr>
              <a:t>Those sensory inputs which had our attention are committed to short-term memory. To move information from short-term memory to long-term memory requires rehearsal, that is reusing the information.</a:t>
            </a:r>
            <a:endParaRPr lang="en-US" sz="15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9</a:t>
            </a:fld>
            <a:endParaRPr lang="en-US"/>
          </a:p>
        </p:txBody>
      </p:sp>
    </p:spTree>
    <p:extLst>
      <p:ext uri="{BB962C8B-B14F-4D97-AF65-F5344CB8AC3E}">
        <p14:creationId xmlns:p14="http://schemas.microsoft.com/office/powerpoint/2010/main" val="63110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2000505000000020004"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200">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4CE140E0-AD9B-415E-BDF7-A0CDC69656C7}" type="slidenum">
              <a:rPr lang="en-US" smtClean="0"/>
              <a:pPr/>
              <a:t>‹#›</a:t>
            </a:fld>
            <a:endParaRPr lang="en-US"/>
          </a:p>
        </p:txBody>
      </p:sp>
    </p:spTree>
    <p:extLst>
      <p:ext uri="{BB962C8B-B14F-4D97-AF65-F5344CB8AC3E}">
        <p14:creationId xmlns:p14="http://schemas.microsoft.com/office/powerpoint/2010/main" val="398581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03FF6F0-33FD-4CD6-AE58-669F9E91C426}" type="slidenum">
              <a:rPr lang="en-US" smtClean="0"/>
              <a:pPr/>
              <a:t>‹#›</a:t>
            </a:fld>
            <a:endParaRPr lang="en-US"/>
          </a:p>
        </p:txBody>
      </p:sp>
    </p:spTree>
    <p:extLst>
      <p:ext uri="{BB962C8B-B14F-4D97-AF65-F5344CB8AC3E}">
        <p14:creationId xmlns:p14="http://schemas.microsoft.com/office/powerpoint/2010/main" val="2033153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4342F24C-2763-4EF0-B63F-02313426397E}" type="slidenum">
              <a:rPr lang="en-US" smtClean="0"/>
              <a:pPr/>
              <a:t>‹#›</a:t>
            </a:fld>
            <a:endParaRPr lang="en-US"/>
          </a:p>
        </p:txBody>
      </p:sp>
    </p:spTree>
    <p:extLst>
      <p:ext uri="{BB962C8B-B14F-4D97-AF65-F5344CB8AC3E}">
        <p14:creationId xmlns:p14="http://schemas.microsoft.com/office/powerpoint/2010/main" val="2058181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524000"/>
          </a:xfrm>
          <a:prstGeom prst="rect">
            <a:avLst/>
          </a:prstGeom>
          <a:solidFill>
            <a:srgbClr val="FFC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21E7DD1-A38C-4D3C-939A-6228F0F84939}" type="slidenum">
              <a:rPr lang="en-US" smtClean="0"/>
              <a:pPr/>
              <a:t>‹#›</a:t>
            </a:fld>
            <a:endParaRPr lang="en-US"/>
          </a:p>
        </p:txBody>
      </p:sp>
    </p:spTree>
    <p:extLst>
      <p:ext uri="{BB962C8B-B14F-4D97-AF65-F5344CB8AC3E}">
        <p14:creationId xmlns:p14="http://schemas.microsoft.com/office/powerpoint/2010/main" val="117971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75EDC370-205B-4EBB-A5E7-C8037D97687A}" type="slidenum">
              <a:rPr lang="en-US" smtClean="0"/>
              <a:pPr/>
              <a:t>‹#›</a:t>
            </a:fld>
            <a:endParaRPr lang="en-US"/>
          </a:p>
        </p:txBody>
      </p:sp>
    </p:spTree>
    <p:extLst>
      <p:ext uri="{BB962C8B-B14F-4D97-AF65-F5344CB8AC3E}">
        <p14:creationId xmlns:p14="http://schemas.microsoft.com/office/powerpoint/2010/main" val="359431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24D469A-F7B9-432E-81D9-DE248EA156DD}" type="slidenum">
              <a:rPr lang="en-US" smtClean="0"/>
              <a:pPr/>
              <a:t>‹#›</a:t>
            </a:fld>
            <a:endParaRPr lang="en-US"/>
          </a:p>
        </p:txBody>
      </p:sp>
    </p:spTree>
    <p:extLst>
      <p:ext uri="{BB962C8B-B14F-4D97-AF65-F5344CB8AC3E}">
        <p14:creationId xmlns:p14="http://schemas.microsoft.com/office/powerpoint/2010/main" val="3977640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B2E9591-3A6D-4901-AB5C-AC026D0B3B65}" type="slidenum">
              <a:rPr lang="en-US" smtClean="0"/>
              <a:pPr/>
              <a:t>‹#›</a:t>
            </a:fld>
            <a:endParaRPr lang="en-US"/>
          </a:p>
        </p:txBody>
      </p:sp>
    </p:spTree>
    <p:extLst>
      <p:ext uri="{BB962C8B-B14F-4D97-AF65-F5344CB8AC3E}">
        <p14:creationId xmlns:p14="http://schemas.microsoft.com/office/powerpoint/2010/main" val="3188034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EB7ED05-90B4-437F-8054-B681C422DB1A}" type="slidenum">
              <a:rPr lang="en-US" smtClean="0"/>
              <a:pPr/>
              <a:t>‹#›</a:t>
            </a:fld>
            <a:endParaRPr lang="en-US"/>
          </a:p>
        </p:txBody>
      </p:sp>
    </p:spTree>
    <p:extLst>
      <p:ext uri="{BB962C8B-B14F-4D97-AF65-F5344CB8AC3E}">
        <p14:creationId xmlns:p14="http://schemas.microsoft.com/office/powerpoint/2010/main" val="1147274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E8C83859-B2CE-4332-9E85-5AA376FC9FCD}" type="slidenum">
              <a:rPr lang="en-US" smtClean="0"/>
              <a:pPr/>
              <a:t>‹#›</a:t>
            </a:fld>
            <a:endParaRPr lang="en-US"/>
          </a:p>
        </p:txBody>
      </p:sp>
      <p:sp>
        <p:nvSpPr>
          <p:cNvPr id="3" name="Rectangle 2"/>
          <p:cNvSpPr/>
          <p:nvPr/>
        </p:nvSpPr>
        <p:spPr>
          <a:xfrm>
            <a:off x="0" y="-3313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209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05D3CB2-300A-4184-9910-FA38E00FA59B}" type="slidenum">
              <a:rPr lang="en-US" smtClean="0"/>
              <a:pPr/>
              <a:t>‹#›</a:t>
            </a:fld>
            <a:endParaRPr lang="en-US"/>
          </a:p>
        </p:txBody>
      </p:sp>
    </p:spTree>
    <p:extLst>
      <p:ext uri="{BB962C8B-B14F-4D97-AF65-F5344CB8AC3E}">
        <p14:creationId xmlns:p14="http://schemas.microsoft.com/office/powerpoint/2010/main" val="215110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900AE47E-5251-4DED-BF1B-787358D90CCE}" type="slidenum">
              <a:rPr lang="en-US" smtClean="0"/>
              <a:pPr/>
              <a:t>‹#›</a:t>
            </a:fld>
            <a:endParaRPr lang="en-US"/>
          </a:p>
        </p:txBody>
      </p:sp>
    </p:spTree>
    <p:extLst>
      <p:ext uri="{BB962C8B-B14F-4D97-AF65-F5344CB8AC3E}">
        <p14:creationId xmlns:p14="http://schemas.microsoft.com/office/powerpoint/2010/main" val="2893465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EC5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Arial" panose="020B0604020202020204" pitchFamily="34" charset="0"/>
                <a:cs typeface="Arial" panose="020B0604020202020204" pitchFamily="34" charset="0"/>
              </a:defRPr>
            </a:lvl1pPr>
          </a:lstStyle>
          <a:p>
            <a:fld id="{475006C1-5C36-41C4-8714-F58B21FE1742}" type="slidenum">
              <a:rPr lang="en-US" smtClean="0"/>
              <a:pPr/>
              <a:t>‹#›</a:t>
            </a:fld>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275576"/>
            <a:ext cx="2291393" cy="526671"/>
          </a:xfrm>
          <a:prstGeom prst="rect">
            <a:avLst/>
          </a:prstGeom>
        </p:spPr>
      </p:pic>
    </p:spTree>
    <p:extLst>
      <p:ext uri="{BB962C8B-B14F-4D97-AF65-F5344CB8AC3E}">
        <p14:creationId xmlns:p14="http://schemas.microsoft.com/office/powerpoint/2010/main" val="15609382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3600" b="1" kern="1200">
          <a:solidFill>
            <a:schemeClr val="tx1"/>
          </a:solidFill>
          <a:latin typeface="Montserrat" panose="02000505000000020004"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Montserrat" panose="02000505000000020004" pitchFamily="2" charset="0"/>
          <a:ea typeface="+mn-ea"/>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ontserrat" panose="02000505000000020004" pitchFamily="2" charset="0"/>
          <a:ea typeface="+mn-ea"/>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Montserrat" panose="02000505000000020004" pitchFamily="2" charset="0"/>
          <a:ea typeface="+mn-ea"/>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Montserrat" panose="02000505000000020004" pitchFamily="2" charset="0"/>
          <a:ea typeface="+mn-ea"/>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Montserrat" panose="02000505000000020004" pitchFamily="2"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65201" y="2241276"/>
            <a:ext cx="7813598" cy="1949723"/>
          </a:xfrm>
          <a:prstGeom prst="rect">
            <a:avLst/>
          </a:prstGeom>
          <a:noFill/>
          <a:ln w="9525">
            <a:noFill/>
            <a:miter lim="800000"/>
            <a:headEnd/>
            <a:tailEnd/>
          </a:ln>
        </p:spPr>
        <p:txBody>
          <a:bodyPr lIns="89523" tIns="44762" rIns="89523" bIns="44762" anchor="ctr"/>
          <a:lstStyle/>
          <a:p>
            <a:pPr algn="ctr" defTabSz="895623"/>
            <a:r>
              <a:rPr lang="en-US" sz="4800" b="1" dirty="0" smtClean="0">
                <a:latin typeface="Montserrat" panose="02000505000000020004" pitchFamily="2" charset="0"/>
              </a:rPr>
              <a:t>Ten Best </a:t>
            </a:r>
            <a:r>
              <a:rPr lang="en-US" sz="4800" b="1" dirty="0" smtClean="0">
                <a:latin typeface="Montserrat" panose="02000505000000020004" pitchFamily="2" charset="0"/>
              </a:rPr>
              <a:t>Practices </a:t>
            </a:r>
            <a:br>
              <a:rPr lang="en-US" sz="4800" b="1" dirty="0" smtClean="0">
                <a:latin typeface="Montserrat" panose="02000505000000020004" pitchFamily="2" charset="0"/>
              </a:rPr>
            </a:br>
            <a:r>
              <a:rPr lang="en-US" sz="4800" b="1" dirty="0" smtClean="0">
                <a:latin typeface="Montserrat" panose="02000505000000020004" pitchFamily="2" charset="0"/>
              </a:rPr>
              <a:t>for</a:t>
            </a:r>
            <a:br>
              <a:rPr lang="en-US" sz="4800" b="1" dirty="0" smtClean="0">
                <a:latin typeface="Montserrat" panose="02000505000000020004" pitchFamily="2" charset="0"/>
              </a:rPr>
            </a:br>
            <a:r>
              <a:rPr lang="en-US" sz="4800" b="1" dirty="0" smtClean="0">
                <a:latin typeface="Montserrat" panose="02000505000000020004" pitchFamily="2" charset="0"/>
              </a:rPr>
              <a:t>Academic Success</a:t>
            </a:r>
            <a:endParaRPr lang="en-US" sz="4800" b="1" i="1" dirty="0">
              <a:latin typeface="Montserrat" panose="02000505000000020004" pitchFamily="2" charset="0"/>
            </a:endParaRPr>
          </a:p>
        </p:txBody>
      </p:sp>
      <p:grpSp>
        <p:nvGrpSpPr>
          <p:cNvPr id="8" name="Group 7"/>
          <p:cNvGrpSpPr/>
          <p:nvPr/>
        </p:nvGrpSpPr>
        <p:grpSpPr>
          <a:xfrm>
            <a:off x="4572000" y="6368678"/>
            <a:ext cx="4343399" cy="426569"/>
            <a:chOff x="4572000" y="6355231"/>
            <a:chExt cx="4343399" cy="426569"/>
          </a:xfrm>
        </p:grpSpPr>
        <p:sp>
          <p:nvSpPr>
            <p:cNvPr id="9" name="Text Box 4"/>
            <p:cNvSpPr txBox="1">
              <a:spLocks noChangeArrowheads="1"/>
            </p:cNvSpPr>
            <p:nvPr/>
          </p:nvSpPr>
          <p:spPr bwMode="auto">
            <a:xfrm>
              <a:off x="4572000" y="6419683"/>
              <a:ext cx="2927454" cy="297663"/>
            </a:xfrm>
            <a:prstGeom prst="rect">
              <a:avLst/>
            </a:prstGeom>
            <a:noFill/>
            <a:ln w="9525">
              <a:noFill/>
              <a:miter lim="800000"/>
              <a:headEnd/>
              <a:tailEnd/>
            </a:ln>
          </p:spPr>
          <p:txBody>
            <a:bodyPr wrap="square" lIns="111904" tIns="55952" rIns="111904" bIns="55952">
              <a:spAutoFit/>
            </a:bodyPr>
            <a:lstStyle/>
            <a:p>
              <a:pPr algn="r">
                <a:spcBef>
                  <a:spcPct val="50000"/>
                </a:spcBef>
              </a:pPr>
              <a:r>
                <a:rPr lang="en-US" sz="1200" dirty="0">
                  <a:latin typeface="+mj-lt"/>
                </a:rPr>
                <a:t>Copyright © </a:t>
              </a:r>
              <a:r>
                <a:rPr lang="en-US" sz="1200" dirty="0" smtClean="0">
                  <a:latin typeface="+mj-lt"/>
                </a:rPr>
                <a:t>2020 </a:t>
              </a:r>
              <a:r>
                <a:rPr lang="en-US" sz="1200" dirty="0">
                  <a:latin typeface="+mj-lt"/>
                </a:rPr>
                <a:t>by </a:t>
              </a:r>
              <a:r>
                <a:rPr lang="en-US" sz="1200" dirty="0" smtClean="0">
                  <a:latin typeface="+mj-lt"/>
                </a:rPr>
                <a:t>Kennesaw State University</a:t>
              </a:r>
              <a:endParaRPr lang="en-US" sz="1200" dirty="0">
                <a:latin typeface="+mj-lt"/>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96200" y="6355231"/>
              <a:ext cx="1219199" cy="42656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ubtitle 3"/>
          <p:cNvSpPr>
            <a:spLocks noGrp="1"/>
          </p:cNvSpPr>
          <p:nvPr>
            <p:ph type="subTitle" idx="1"/>
          </p:nvPr>
        </p:nvSpPr>
        <p:spPr>
          <a:xfrm>
            <a:off x="228600" y="4793284"/>
            <a:ext cx="8686800" cy="1575393"/>
          </a:xfrm>
        </p:spPr>
        <p:txBody>
          <a:bodyPr>
            <a:normAutofit/>
          </a:bodyPr>
          <a:lstStyle/>
          <a:p>
            <a:r>
              <a:rPr lang="en-US" sz="2400" dirty="0" smtClean="0"/>
              <a:t>Bob Brown, Ph.D.</a:t>
            </a:r>
            <a:r>
              <a:rPr lang="en-US" sz="2400" dirty="0"/>
              <a:t/>
            </a:r>
            <a:br>
              <a:rPr lang="en-US" sz="2400" dirty="0"/>
            </a:br>
            <a:r>
              <a:rPr lang="en-US" sz="2400" dirty="0" smtClean="0"/>
              <a:t>College </a:t>
            </a:r>
            <a:r>
              <a:rPr lang="en-US" sz="2400" dirty="0"/>
              <a:t>of Computing and Software Engineering</a:t>
            </a:r>
            <a:br>
              <a:rPr lang="en-US" sz="2400" dirty="0"/>
            </a:br>
            <a:r>
              <a:rPr lang="en-US" sz="2000" dirty="0" smtClean="0"/>
              <a:t> </a:t>
            </a:r>
            <a:r>
              <a:rPr lang="en-US" sz="2400" dirty="0"/>
              <a:t/>
            </a:r>
            <a:br>
              <a:rPr lang="en-US" sz="2400" dirty="0"/>
            </a:br>
            <a:r>
              <a:rPr lang="en-US" sz="1800" dirty="0"/>
              <a:t>Thanks to Dr. Bob </a:t>
            </a:r>
            <a:r>
              <a:rPr lang="en-US" sz="1800" dirty="0" err="1"/>
              <a:t>Harbort</a:t>
            </a:r>
            <a:r>
              <a:rPr lang="en-US" sz="1800" dirty="0"/>
              <a:t> for invaluable suggestions and discussion</a:t>
            </a:r>
            <a:r>
              <a:rPr lang="en-US" sz="1600" dirty="0"/>
              <a:t>.</a:t>
            </a:r>
          </a:p>
          <a:p>
            <a:endParaRPr lang="en-US" sz="2400" dirty="0" smtClean="0">
              <a:solidFill>
                <a:schemeClr val="tx1">
                  <a:lumMod val="85000"/>
                  <a:lumOff val="15000"/>
                </a:schemeClr>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Atkinson-Shiffrin Memory Model</a:t>
            </a:r>
          </a:p>
        </p:txBody>
      </p:sp>
      <p:pic>
        <p:nvPicPr>
          <p:cNvPr id="4" name="atkin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1" y="1828800"/>
            <a:ext cx="9143994" cy="3991085"/>
          </a:xfrm>
          <a:prstGeom prst="rect">
            <a:avLst/>
          </a:prstGeom>
        </p:spPr>
      </p:pic>
      <p:sp>
        <p:nvSpPr>
          <p:cNvPr id="8" name="Rectangle 7"/>
          <p:cNvSpPr/>
          <p:nvPr/>
        </p:nvSpPr>
        <p:spPr>
          <a:xfrm>
            <a:off x="6629400" y="2705100"/>
            <a:ext cx="2398733" cy="20955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93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with Classes</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smtClean="0"/>
              <a:t>Engage with classes.</a:t>
            </a:r>
            <a:endParaRPr lang="en-US" sz="3000" dirty="0"/>
          </a:p>
          <a:p>
            <a:endParaRPr lang="en-US" sz="2900" dirty="0"/>
          </a:p>
        </p:txBody>
      </p:sp>
    </p:spTree>
    <p:extLst>
      <p:ext uri="{BB962C8B-B14F-4D97-AF65-F5344CB8AC3E}">
        <p14:creationId xmlns:p14="http://schemas.microsoft.com/office/powerpoint/2010/main" val="1270983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Homework</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smtClean="0">
                <a:solidFill>
                  <a:schemeClr val="bg1">
                    <a:lumMod val="65000"/>
                  </a:schemeClr>
                </a:solidFill>
              </a:rPr>
              <a:t>Engage with classes.</a:t>
            </a:r>
            <a:endParaRPr lang="en-US" sz="3000" dirty="0">
              <a:solidFill>
                <a:schemeClr val="bg1">
                  <a:lumMod val="65000"/>
                </a:schemeClr>
              </a:solidFill>
            </a:endParaRPr>
          </a:p>
          <a:p>
            <a:r>
              <a:rPr lang="en-US" sz="3000" dirty="0"/>
              <a:t>Do the homework</a:t>
            </a:r>
            <a:r>
              <a:rPr lang="en-US" sz="3000" dirty="0" smtClean="0"/>
              <a:t>.</a:t>
            </a:r>
            <a:endParaRPr lang="en-US" sz="3000" dirty="0"/>
          </a:p>
        </p:txBody>
      </p:sp>
    </p:spTree>
    <p:extLst>
      <p:ext uri="{BB962C8B-B14F-4D97-AF65-F5344CB8AC3E}">
        <p14:creationId xmlns:p14="http://schemas.microsoft.com/office/powerpoint/2010/main" val="1006602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Studying a Habit</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endParaRPr lang="en-US" sz="3000" dirty="0" smtClean="0">
              <a:solidFill>
                <a:schemeClr val="bg1">
                  <a:lumMod val="65000"/>
                </a:schemeClr>
              </a:solidFill>
            </a:endParaRPr>
          </a:p>
          <a:p>
            <a:r>
              <a:rPr lang="en-US" sz="3000" dirty="0" smtClean="0">
                <a:solidFill>
                  <a:schemeClr val="bg1">
                    <a:lumMod val="65000"/>
                  </a:schemeClr>
                </a:solidFill>
              </a:rPr>
              <a:t>Do the homework.</a:t>
            </a:r>
          </a:p>
          <a:p>
            <a:r>
              <a:rPr lang="en-US" sz="3000" dirty="0" smtClean="0"/>
              <a:t>Find </a:t>
            </a:r>
            <a:r>
              <a:rPr lang="en-US" sz="3000" dirty="0"/>
              <a:t>a quiet place and </a:t>
            </a:r>
            <a:r>
              <a:rPr lang="en-US" sz="3000" dirty="0" smtClean="0"/>
              <a:t>time to study.</a:t>
            </a:r>
            <a:endParaRPr lang="en-US" sz="3000" dirty="0"/>
          </a:p>
          <a:p>
            <a:endParaRPr lang="en-US" sz="2900" dirty="0"/>
          </a:p>
        </p:txBody>
      </p:sp>
    </p:spTree>
    <p:extLst>
      <p:ext uri="{BB962C8B-B14F-4D97-AF65-F5344CB8AC3E}">
        <p14:creationId xmlns:p14="http://schemas.microsoft.com/office/powerpoint/2010/main" val="676908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 Assigned Material Before Class</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a:t>
            </a:r>
            <a:r>
              <a:rPr lang="en-US" sz="3000" dirty="0" smtClean="0">
                <a:solidFill>
                  <a:schemeClr val="bg1">
                    <a:lumMod val="65000"/>
                  </a:schemeClr>
                </a:solidFill>
              </a:rPr>
              <a:t>time to study.</a:t>
            </a:r>
            <a:endParaRPr lang="en-US" sz="3000" dirty="0">
              <a:solidFill>
                <a:schemeClr val="bg1">
                  <a:lumMod val="65000"/>
                </a:schemeClr>
              </a:solidFill>
            </a:endParaRPr>
          </a:p>
          <a:p>
            <a:r>
              <a:rPr lang="en-US" sz="3000" dirty="0"/>
              <a:t>Read the assigned material </a:t>
            </a:r>
            <a:r>
              <a:rPr lang="en-US" sz="3000" b="1" i="1" dirty="0"/>
              <a:t>before</a:t>
            </a:r>
            <a:r>
              <a:rPr lang="en-US" sz="3000" dirty="0"/>
              <a:t> class.</a:t>
            </a:r>
          </a:p>
          <a:p>
            <a:endParaRPr lang="en-US" sz="2900" dirty="0"/>
          </a:p>
        </p:txBody>
      </p:sp>
    </p:spTree>
    <p:extLst>
      <p:ext uri="{BB962C8B-B14F-4D97-AF65-F5344CB8AC3E}">
        <p14:creationId xmlns:p14="http://schemas.microsoft.com/office/powerpoint/2010/main" val="3759866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Listen</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time to study.</a:t>
            </a:r>
          </a:p>
          <a:p>
            <a:r>
              <a:rPr lang="en-US" sz="3000" dirty="0">
                <a:solidFill>
                  <a:schemeClr val="bg1">
                    <a:lumMod val="65000"/>
                  </a:schemeClr>
                </a:solidFill>
              </a:rPr>
              <a:t>Read the assigned material </a:t>
            </a:r>
            <a:r>
              <a:rPr lang="en-US" sz="3000" i="1" dirty="0">
                <a:solidFill>
                  <a:schemeClr val="bg1">
                    <a:lumMod val="65000"/>
                  </a:schemeClr>
                </a:solidFill>
              </a:rPr>
              <a:t>before</a:t>
            </a:r>
            <a:r>
              <a:rPr lang="en-US" sz="3000" dirty="0">
                <a:solidFill>
                  <a:schemeClr val="bg1">
                    <a:lumMod val="65000"/>
                  </a:schemeClr>
                </a:solidFill>
              </a:rPr>
              <a:t> class.</a:t>
            </a:r>
          </a:p>
          <a:p>
            <a:r>
              <a:rPr lang="en-US" sz="3000" dirty="0"/>
              <a:t>In class, you should be </a:t>
            </a:r>
            <a:r>
              <a:rPr lang="en-US" sz="3000" b="1" i="1" dirty="0"/>
              <a:t>listening</a:t>
            </a:r>
            <a:r>
              <a:rPr lang="en-US" sz="3000" b="1" dirty="0"/>
              <a:t>.</a:t>
            </a:r>
          </a:p>
          <a:p>
            <a:endParaRPr lang="en-US" sz="2900" dirty="0"/>
          </a:p>
        </p:txBody>
      </p:sp>
    </p:spTree>
    <p:extLst>
      <p:ext uri="{BB962C8B-B14F-4D97-AF65-F5344CB8AC3E}">
        <p14:creationId xmlns:p14="http://schemas.microsoft.com/office/powerpoint/2010/main" val="1632132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time to study.</a:t>
            </a:r>
          </a:p>
          <a:p>
            <a:r>
              <a:rPr lang="en-US" sz="3000" dirty="0">
                <a:solidFill>
                  <a:schemeClr val="bg1">
                    <a:lumMod val="65000"/>
                  </a:schemeClr>
                </a:solidFill>
              </a:rPr>
              <a:t>Read the assigned material </a:t>
            </a:r>
            <a:r>
              <a:rPr lang="en-US" sz="3000" i="1" dirty="0">
                <a:solidFill>
                  <a:schemeClr val="bg1">
                    <a:lumMod val="65000"/>
                  </a:schemeClr>
                </a:solidFill>
              </a:rPr>
              <a:t>before</a:t>
            </a:r>
            <a:r>
              <a:rPr lang="en-US" sz="3000" dirty="0">
                <a:solidFill>
                  <a:schemeClr val="bg1">
                    <a:lumMod val="65000"/>
                  </a:schemeClr>
                </a:solidFill>
              </a:rPr>
              <a:t> class.</a:t>
            </a:r>
          </a:p>
          <a:p>
            <a:r>
              <a:rPr lang="en-US" sz="3000" dirty="0">
                <a:solidFill>
                  <a:schemeClr val="bg1">
                    <a:lumMod val="65000"/>
                  </a:schemeClr>
                </a:solidFill>
              </a:rPr>
              <a:t>In class, you should be </a:t>
            </a:r>
            <a:r>
              <a:rPr lang="en-US" sz="3000" i="1" dirty="0">
                <a:solidFill>
                  <a:schemeClr val="bg1">
                    <a:lumMod val="65000"/>
                  </a:schemeClr>
                </a:solidFill>
              </a:rPr>
              <a:t>listening</a:t>
            </a:r>
            <a:r>
              <a:rPr lang="en-US" sz="3000" dirty="0">
                <a:solidFill>
                  <a:schemeClr val="bg1">
                    <a:lumMod val="65000"/>
                  </a:schemeClr>
                </a:solidFill>
              </a:rPr>
              <a:t>.</a:t>
            </a:r>
          </a:p>
          <a:p>
            <a:r>
              <a:rPr lang="en-US" sz="3000" dirty="0"/>
              <a:t>Ask questions.</a:t>
            </a:r>
          </a:p>
          <a:p>
            <a:endParaRPr lang="en-US" sz="2900" dirty="0"/>
          </a:p>
        </p:txBody>
      </p:sp>
    </p:spTree>
    <p:extLst>
      <p:ext uri="{BB962C8B-B14F-4D97-AF65-F5344CB8AC3E}">
        <p14:creationId xmlns:p14="http://schemas.microsoft.com/office/powerpoint/2010/main" val="19553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Notes on Paper</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time to study.</a:t>
            </a:r>
          </a:p>
          <a:p>
            <a:r>
              <a:rPr lang="en-US" sz="3000" dirty="0">
                <a:solidFill>
                  <a:schemeClr val="bg1">
                    <a:lumMod val="65000"/>
                  </a:schemeClr>
                </a:solidFill>
              </a:rPr>
              <a:t>Read the assigned material </a:t>
            </a:r>
            <a:r>
              <a:rPr lang="en-US" sz="3000" i="1" dirty="0">
                <a:solidFill>
                  <a:schemeClr val="bg1">
                    <a:lumMod val="65000"/>
                  </a:schemeClr>
                </a:solidFill>
              </a:rPr>
              <a:t>before</a:t>
            </a:r>
            <a:r>
              <a:rPr lang="en-US" sz="3000" dirty="0">
                <a:solidFill>
                  <a:schemeClr val="bg1">
                    <a:lumMod val="65000"/>
                  </a:schemeClr>
                </a:solidFill>
              </a:rPr>
              <a:t> class.</a:t>
            </a:r>
          </a:p>
          <a:p>
            <a:r>
              <a:rPr lang="en-US" sz="3000" dirty="0">
                <a:solidFill>
                  <a:schemeClr val="bg1">
                    <a:lumMod val="65000"/>
                  </a:schemeClr>
                </a:solidFill>
              </a:rPr>
              <a:t>In class, you should be </a:t>
            </a:r>
            <a:r>
              <a:rPr lang="en-US" sz="3000" i="1" dirty="0">
                <a:solidFill>
                  <a:schemeClr val="bg1">
                    <a:lumMod val="65000"/>
                  </a:schemeClr>
                </a:solidFill>
              </a:rPr>
              <a:t>listening</a:t>
            </a:r>
            <a:r>
              <a:rPr lang="en-US" sz="3000" dirty="0">
                <a:solidFill>
                  <a:schemeClr val="bg1">
                    <a:lumMod val="65000"/>
                  </a:schemeClr>
                </a:solidFill>
              </a:rPr>
              <a:t>.</a:t>
            </a:r>
          </a:p>
          <a:p>
            <a:r>
              <a:rPr lang="en-US" sz="3000" dirty="0">
                <a:solidFill>
                  <a:schemeClr val="bg1">
                    <a:lumMod val="65000"/>
                  </a:schemeClr>
                </a:solidFill>
              </a:rPr>
              <a:t>Ask questions.</a:t>
            </a:r>
          </a:p>
          <a:p>
            <a:r>
              <a:rPr lang="en-US" sz="3000" dirty="0"/>
              <a:t>Make </a:t>
            </a:r>
            <a:r>
              <a:rPr lang="en-US" sz="3000" dirty="0" smtClean="0"/>
              <a:t>notes </a:t>
            </a:r>
            <a:r>
              <a:rPr lang="en-US" sz="3000" b="1" i="1" dirty="0"/>
              <a:t>on paper</a:t>
            </a:r>
            <a:r>
              <a:rPr lang="en-US" sz="3000" b="1" dirty="0"/>
              <a:t>.</a:t>
            </a:r>
          </a:p>
          <a:p>
            <a:endParaRPr lang="en-US" sz="2900" dirty="0"/>
          </a:p>
        </p:txBody>
      </p:sp>
    </p:spTree>
    <p:extLst>
      <p:ext uri="{BB962C8B-B14F-4D97-AF65-F5344CB8AC3E}">
        <p14:creationId xmlns:p14="http://schemas.microsoft.com/office/powerpoint/2010/main" val="370982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Notes the Following Day</a:t>
            </a:r>
            <a:endParaRPr lang="en-US" dirty="0"/>
          </a:p>
        </p:txBody>
      </p:sp>
      <p:sp>
        <p:nvSpPr>
          <p:cNvPr id="5"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time to study.</a:t>
            </a:r>
          </a:p>
          <a:p>
            <a:r>
              <a:rPr lang="en-US" sz="3000" dirty="0">
                <a:solidFill>
                  <a:schemeClr val="bg1">
                    <a:lumMod val="65000"/>
                  </a:schemeClr>
                </a:solidFill>
              </a:rPr>
              <a:t>Read the assigned material </a:t>
            </a:r>
            <a:r>
              <a:rPr lang="en-US" sz="3000" i="1" dirty="0">
                <a:solidFill>
                  <a:schemeClr val="bg1">
                    <a:lumMod val="65000"/>
                  </a:schemeClr>
                </a:solidFill>
              </a:rPr>
              <a:t>before</a:t>
            </a:r>
            <a:r>
              <a:rPr lang="en-US" sz="3000" dirty="0">
                <a:solidFill>
                  <a:schemeClr val="bg1">
                    <a:lumMod val="65000"/>
                  </a:schemeClr>
                </a:solidFill>
              </a:rPr>
              <a:t> class.</a:t>
            </a:r>
          </a:p>
          <a:p>
            <a:r>
              <a:rPr lang="en-US" sz="3000" dirty="0">
                <a:solidFill>
                  <a:schemeClr val="bg1">
                    <a:lumMod val="65000"/>
                  </a:schemeClr>
                </a:solidFill>
              </a:rPr>
              <a:t>In class, you should be </a:t>
            </a:r>
            <a:r>
              <a:rPr lang="en-US" sz="3000" i="1" dirty="0">
                <a:solidFill>
                  <a:schemeClr val="bg1">
                    <a:lumMod val="65000"/>
                  </a:schemeClr>
                </a:solidFill>
              </a:rPr>
              <a:t>listening</a:t>
            </a:r>
            <a:r>
              <a:rPr lang="en-US" sz="3000" dirty="0">
                <a:solidFill>
                  <a:schemeClr val="bg1">
                    <a:lumMod val="65000"/>
                  </a:schemeClr>
                </a:solidFill>
              </a:rPr>
              <a:t>.</a:t>
            </a:r>
          </a:p>
          <a:p>
            <a:r>
              <a:rPr lang="en-US" sz="3000" dirty="0">
                <a:solidFill>
                  <a:schemeClr val="bg1">
                    <a:lumMod val="65000"/>
                  </a:schemeClr>
                </a:solidFill>
              </a:rPr>
              <a:t>Ask questions.</a:t>
            </a:r>
          </a:p>
          <a:p>
            <a:r>
              <a:rPr lang="en-US" sz="3000" dirty="0">
                <a:solidFill>
                  <a:schemeClr val="bg1">
                    <a:lumMod val="65000"/>
                  </a:schemeClr>
                </a:solidFill>
              </a:rPr>
              <a:t>Make </a:t>
            </a:r>
            <a:r>
              <a:rPr lang="en-US" sz="3000" dirty="0" smtClean="0">
                <a:solidFill>
                  <a:schemeClr val="bg1">
                    <a:lumMod val="65000"/>
                  </a:schemeClr>
                </a:solidFill>
              </a:rPr>
              <a:t>notes </a:t>
            </a:r>
            <a:r>
              <a:rPr lang="en-US" sz="3000" i="1" dirty="0">
                <a:solidFill>
                  <a:schemeClr val="bg1">
                    <a:lumMod val="65000"/>
                  </a:schemeClr>
                </a:solidFill>
              </a:rPr>
              <a:t>on paper</a:t>
            </a:r>
            <a:r>
              <a:rPr lang="en-US" sz="3000" dirty="0">
                <a:solidFill>
                  <a:schemeClr val="bg1">
                    <a:lumMod val="65000"/>
                  </a:schemeClr>
                </a:solidFill>
              </a:rPr>
              <a:t>.</a:t>
            </a:r>
          </a:p>
          <a:p>
            <a:endParaRPr lang="en-US" sz="2900" dirty="0"/>
          </a:p>
        </p:txBody>
      </p:sp>
      <p:sp>
        <p:nvSpPr>
          <p:cNvPr id="3" name="Content Placeholder 2"/>
          <p:cNvSpPr>
            <a:spLocks noGrp="1"/>
          </p:cNvSpPr>
          <p:nvPr>
            <p:ph sz="half" idx="2"/>
          </p:nvPr>
        </p:nvSpPr>
        <p:spPr>
          <a:xfrm>
            <a:off x="4800600" y="1600200"/>
            <a:ext cx="4191000" cy="4525963"/>
          </a:xfrm>
        </p:spPr>
        <p:txBody>
          <a:bodyPr/>
          <a:lstStyle/>
          <a:p>
            <a:r>
              <a:rPr lang="en-US" dirty="0" smtClean="0"/>
              <a:t>Merge </a:t>
            </a:r>
            <a:r>
              <a:rPr lang="en-US" dirty="0"/>
              <a:t>your notes onto the slides the following day</a:t>
            </a:r>
            <a:r>
              <a:rPr lang="en-US" dirty="0" smtClean="0"/>
              <a:t>.</a:t>
            </a:r>
            <a:endParaRPr lang="en-US" dirty="0"/>
          </a:p>
        </p:txBody>
      </p:sp>
    </p:spTree>
    <p:extLst>
      <p:ext uri="{BB962C8B-B14F-4D97-AF65-F5344CB8AC3E}">
        <p14:creationId xmlns:p14="http://schemas.microsoft.com/office/powerpoint/2010/main" val="2280970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Last Week’s Material</a:t>
            </a:r>
            <a:endParaRPr lang="en-US" dirty="0"/>
          </a:p>
        </p:txBody>
      </p:sp>
      <p:sp>
        <p:nvSpPr>
          <p:cNvPr id="3" name="Content Placeholder 2"/>
          <p:cNvSpPr>
            <a:spLocks noGrp="1"/>
          </p:cNvSpPr>
          <p:nvPr>
            <p:ph sz="half" idx="2"/>
          </p:nvPr>
        </p:nvSpPr>
        <p:spPr>
          <a:xfrm>
            <a:off x="4800600" y="1600200"/>
            <a:ext cx="4191000" cy="4525963"/>
          </a:xfrm>
        </p:spPr>
        <p:txBody>
          <a:bodyPr/>
          <a:lstStyle/>
          <a:p>
            <a:r>
              <a:rPr lang="en-US" dirty="0" smtClean="0">
                <a:solidFill>
                  <a:schemeClr val="bg1">
                    <a:lumMod val="65000"/>
                  </a:schemeClr>
                </a:solidFill>
              </a:rPr>
              <a:t>Merge </a:t>
            </a:r>
            <a:r>
              <a:rPr lang="en-US" dirty="0">
                <a:solidFill>
                  <a:schemeClr val="bg1">
                    <a:lumMod val="65000"/>
                  </a:schemeClr>
                </a:solidFill>
              </a:rPr>
              <a:t>your notes onto the slides the following day.</a:t>
            </a:r>
          </a:p>
          <a:p>
            <a:r>
              <a:rPr lang="en-US" dirty="0"/>
              <a:t>Each class day, review the </a:t>
            </a:r>
            <a:r>
              <a:rPr lang="en-US" dirty="0" smtClean="0"/>
              <a:t>material </a:t>
            </a:r>
            <a:r>
              <a:rPr lang="en-US" dirty="0"/>
              <a:t>and notes from the class one week ago</a:t>
            </a:r>
            <a:r>
              <a:rPr lang="en-US" dirty="0" smtClean="0"/>
              <a:t>.</a:t>
            </a:r>
            <a:endParaRPr lang="en-US" dirty="0"/>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time to study.</a:t>
            </a:r>
          </a:p>
          <a:p>
            <a:r>
              <a:rPr lang="en-US" sz="3000" dirty="0">
                <a:solidFill>
                  <a:schemeClr val="bg1">
                    <a:lumMod val="65000"/>
                  </a:schemeClr>
                </a:solidFill>
              </a:rPr>
              <a:t>Read the assigned material </a:t>
            </a:r>
            <a:r>
              <a:rPr lang="en-US" sz="3000" i="1" dirty="0">
                <a:solidFill>
                  <a:schemeClr val="bg1">
                    <a:lumMod val="65000"/>
                  </a:schemeClr>
                </a:solidFill>
              </a:rPr>
              <a:t>before</a:t>
            </a:r>
            <a:r>
              <a:rPr lang="en-US" sz="3000" dirty="0">
                <a:solidFill>
                  <a:schemeClr val="bg1">
                    <a:lumMod val="65000"/>
                  </a:schemeClr>
                </a:solidFill>
              </a:rPr>
              <a:t> class.</a:t>
            </a:r>
          </a:p>
          <a:p>
            <a:r>
              <a:rPr lang="en-US" sz="3000" dirty="0">
                <a:solidFill>
                  <a:schemeClr val="bg1">
                    <a:lumMod val="65000"/>
                  </a:schemeClr>
                </a:solidFill>
              </a:rPr>
              <a:t>In class, you should be </a:t>
            </a:r>
            <a:r>
              <a:rPr lang="en-US" sz="3000" i="1" dirty="0">
                <a:solidFill>
                  <a:schemeClr val="bg1">
                    <a:lumMod val="65000"/>
                  </a:schemeClr>
                </a:solidFill>
              </a:rPr>
              <a:t>listening</a:t>
            </a:r>
            <a:r>
              <a:rPr lang="en-US" sz="3000" dirty="0">
                <a:solidFill>
                  <a:schemeClr val="bg1">
                    <a:lumMod val="65000"/>
                  </a:schemeClr>
                </a:solidFill>
              </a:rPr>
              <a:t>.</a:t>
            </a:r>
          </a:p>
          <a:p>
            <a:r>
              <a:rPr lang="en-US" sz="3000" dirty="0">
                <a:solidFill>
                  <a:schemeClr val="bg1">
                    <a:lumMod val="65000"/>
                  </a:schemeClr>
                </a:solidFill>
              </a:rPr>
              <a:t>Ask questions.</a:t>
            </a:r>
          </a:p>
          <a:p>
            <a:r>
              <a:rPr lang="en-US" sz="3000" dirty="0">
                <a:solidFill>
                  <a:schemeClr val="bg1">
                    <a:lumMod val="65000"/>
                  </a:schemeClr>
                </a:solidFill>
              </a:rPr>
              <a:t>Make </a:t>
            </a:r>
            <a:r>
              <a:rPr lang="en-US" sz="3000" dirty="0" smtClean="0">
                <a:solidFill>
                  <a:schemeClr val="bg1">
                    <a:lumMod val="65000"/>
                  </a:schemeClr>
                </a:solidFill>
              </a:rPr>
              <a:t>notes </a:t>
            </a:r>
            <a:r>
              <a:rPr lang="en-US" sz="3000" i="1" dirty="0">
                <a:solidFill>
                  <a:schemeClr val="bg1">
                    <a:lumMod val="65000"/>
                  </a:schemeClr>
                </a:solidFill>
              </a:rPr>
              <a:t>on paper</a:t>
            </a:r>
            <a:r>
              <a:rPr lang="en-US" sz="3000" dirty="0">
                <a:solidFill>
                  <a:schemeClr val="bg1">
                    <a:lumMod val="65000"/>
                  </a:schemeClr>
                </a:solidFill>
              </a:rPr>
              <a:t>.</a:t>
            </a:r>
          </a:p>
          <a:p>
            <a:endParaRPr lang="en-US" sz="2900" dirty="0"/>
          </a:p>
        </p:txBody>
      </p:sp>
    </p:spTree>
    <p:extLst>
      <p:ext uri="{BB962C8B-B14F-4D97-AF65-F5344CB8AC3E}">
        <p14:creationId xmlns:p14="http://schemas.microsoft.com/office/powerpoint/2010/main" val="2725851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0" y="6368678"/>
            <a:ext cx="4343399" cy="426569"/>
            <a:chOff x="4572000" y="6355231"/>
            <a:chExt cx="4343399" cy="426569"/>
          </a:xfrm>
        </p:grpSpPr>
        <p:sp>
          <p:nvSpPr>
            <p:cNvPr id="9" name="Text Box 4"/>
            <p:cNvSpPr txBox="1">
              <a:spLocks noChangeArrowheads="1"/>
            </p:cNvSpPr>
            <p:nvPr/>
          </p:nvSpPr>
          <p:spPr bwMode="auto">
            <a:xfrm>
              <a:off x="4572000" y="6419683"/>
              <a:ext cx="2927454" cy="297663"/>
            </a:xfrm>
            <a:prstGeom prst="rect">
              <a:avLst/>
            </a:prstGeom>
            <a:noFill/>
            <a:ln w="9525">
              <a:noFill/>
              <a:miter lim="800000"/>
              <a:headEnd/>
              <a:tailEnd/>
            </a:ln>
          </p:spPr>
          <p:txBody>
            <a:bodyPr wrap="square" lIns="111904" tIns="55952" rIns="111904" bIns="55952">
              <a:spAutoFit/>
            </a:bodyPr>
            <a:lstStyle/>
            <a:p>
              <a:pPr algn="r">
                <a:spcBef>
                  <a:spcPct val="50000"/>
                </a:spcBef>
              </a:pPr>
              <a:r>
                <a:rPr lang="en-US" sz="1200" dirty="0">
                  <a:latin typeface="+mj-lt"/>
                </a:rPr>
                <a:t>Copyright © </a:t>
              </a:r>
              <a:r>
                <a:rPr lang="en-US" sz="1200" dirty="0" smtClean="0">
                  <a:latin typeface="+mj-lt"/>
                </a:rPr>
                <a:t>2020 </a:t>
              </a:r>
              <a:r>
                <a:rPr lang="en-US" sz="1200" dirty="0">
                  <a:latin typeface="+mj-lt"/>
                </a:rPr>
                <a:t>by </a:t>
              </a:r>
              <a:r>
                <a:rPr lang="en-US" sz="1200" dirty="0" smtClean="0">
                  <a:latin typeface="+mj-lt"/>
                </a:rPr>
                <a:t>Kennesaw State University</a:t>
              </a:r>
              <a:endParaRPr lang="en-US" sz="1200" dirty="0">
                <a:latin typeface="+mj-lt"/>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96200" y="6355231"/>
              <a:ext cx="1219199" cy="42656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393" y="1600849"/>
            <a:ext cx="3239213" cy="3230575"/>
          </a:xfrm>
          <a:prstGeom prst="rect">
            <a:avLst/>
          </a:prstGeom>
        </p:spPr>
      </p:pic>
      <p:sp>
        <p:nvSpPr>
          <p:cNvPr id="12" name="Subtitle 3"/>
          <p:cNvSpPr>
            <a:spLocks noGrp="1"/>
          </p:cNvSpPr>
          <p:nvPr>
            <p:ph type="subTitle" idx="1"/>
          </p:nvPr>
        </p:nvSpPr>
        <p:spPr>
          <a:xfrm>
            <a:off x="228600" y="4793284"/>
            <a:ext cx="8686800" cy="1575393"/>
          </a:xfrm>
        </p:spPr>
        <p:txBody>
          <a:bodyPr>
            <a:normAutofit/>
          </a:bodyPr>
          <a:lstStyle/>
          <a:p>
            <a:r>
              <a:rPr lang="en-US" sz="2400" dirty="0" smtClean="0"/>
              <a:t>Bob Brown, Ph.D.</a:t>
            </a:r>
            <a:r>
              <a:rPr lang="en-US" sz="2400" dirty="0"/>
              <a:t/>
            </a:r>
            <a:br>
              <a:rPr lang="en-US" sz="2400" dirty="0"/>
            </a:br>
            <a:r>
              <a:rPr lang="en-US" sz="2400" dirty="0" smtClean="0"/>
              <a:t>College </a:t>
            </a:r>
            <a:r>
              <a:rPr lang="en-US" sz="2400" dirty="0"/>
              <a:t>of Computing and Software Engineering</a:t>
            </a:r>
            <a:br>
              <a:rPr lang="en-US" sz="2400" dirty="0"/>
            </a:br>
            <a:r>
              <a:rPr lang="en-US" sz="2000" dirty="0" smtClean="0"/>
              <a:t> </a:t>
            </a:r>
            <a:r>
              <a:rPr lang="en-US" sz="2400" dirty="0"/>
              <a:t/>
            </a:r>
            <a:br>
              <a:rPr lang="en-US" sz="2400" dirty="0"/>
            </a:br>
            <a:r>
              <a:rPr lang="en-US" sz="1800" dirty="0"/>
              <a:t>Thanks to Dr. Bob </a:t>
            </a:r>
            <a:r>
              <a:rPr lang="en-US" sz="1800" dirty="0" err="1"/>
              <a:t>Harbort</a:t>
            </a:r>
            <a:r>
              <a:rPr lang="en-US" sz="1800" dirty="0"/>
              <a:t> for invaluable suggestions and discussion</a:t>
            </a:r>
            <a:r>
              <a:rPr lang="en-US" sz="1600" dirty="0"/>
              <a:t>.</a:t>
            </a:r>
          </a:p>
          <a:p>
            <a:endParaRPr lang="en-US" sz="2400" dirty="0" smtClean="0">
              <a:solidFill>
                <a:schemeClr val="tx1">
                  <a:lumMod val="85000"/>
                  <a:lumOff val="15000"/>
                </a:schemeClr>
              </a:solidFill>
              <a:latin typeface="Palatino Linotype" panose="02040502050505030304" pitchFamily="18" charset="0"/>
            </a:endParaRPr>
          </a:p>
        </p:txBody>
      </p:sp>
    </p:spTree>
    <p:extLst>
      <p:ext uri="{BB962C8B-B14F-4D97-AF65-F5344CB8AC3E}">
        <p14:creationId xmlns:p14="http://schemas.microsoft.com/office/powerpoint/2010/main" val="1283194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from Graded Material</a:t>
            </a:r>
            <a:endParaRPr lang="en-US" dirty="0"/>
          </a:p>
        </p:txBody>
      </p:sp>
      <p:sp>
        <p:nvSpPr>
          <p:cNvPr id="3" name="Content Placeholder 2"/>
          <p:cNvSpPr>
            <a:spLocks noGrp="1"/>
          </p:cNvSpPr>
          <p:nvPr>
            <p:ph sz="half" idx="2"/>
          </p:nvPr>
        </p:nvSpPr>
        <p:spPr>
          <a:xfrm>
            <a:off x="4800600" y="1600200"/>
            <a:ext cx="4191000" cy="4525963"/>
          </a:xfrm>
        </p:spPr>
        <p:txBody>
          <a:bodyPr/>
          <a:lstStyle/>
          <a:p>
            <a:r>
              <a:rPr lang="en-US" dirty="0" smtClean="0">
                <a:solidFill>
                  <a:schemeClr val="bg1">
                    <a:lumMod val="65000"/>
                  </a:schemeClr>
                </a:solidFill>
              </a:rPr>
              <a:t>Merge </a:t>
            </a:r>
            <a:r>
              <a:rPr lang="en-US" dirty="0">
                <a:solidFill>
                  <a:schemeClr val="bg1">
                    <a:lumMod val="65000"/>
                  </a:schemeClr>
                </a:solidFill>
              </a:rPr>
              <a:t>your notes onto the slides the following day.</a:t>
            </a:r>
          </a:p>
          <a:p>
            <a:r>
              <a:rPr lang="en-US" dirty="0">
                <a:solidFill>
                  <a:schemeClr val="bg1">
                    <a:lumMod val="65000"/>
                  </a:schemeClr>
                </a:solidFill>
              </a:rPr>
              <a:t>Each class day, review the </a:t>
            </a:r>
            <a:r>
              <a:rPr lang="en-US" dirty="0" smtClean="0">
                <a:solidFill>
                  <a:schemeClr val="bg1">
                    <a:lumMod val="65000"/>
                  </a:schemeClr>
                </a:solidFill>
              </a:rPr>
              <a:t>material </a:t>
            </a:r>
            <a:r>
              <a:rPr lang="en-US" dirty="0">
                <a:solidFill>
                  <a:schemeClr val="bg1">
                    <a:lumMod val="65000"/>
                  </a:schemeClr>
                </a:solidFill>
              </a:rPr>
              <a:t>and notes from the class one week ago.</a:t>
            </a:r>
          </a:p>
          <a:p>
            <a:r>
              <a:rPr lang="en-US" dirty="0"/>
              <a:t>Learn from graded material.</a:t>
            </a:r>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solidFill>
                  <a:schemeClr val="bg1">
                    <a:lumMod val="65000"/>
                  </a:schemeClr>
                </a:solidFill>
              </a:rPr>
              <a:t>Engage with classes.</a:t>
            </a:r>
          </a:p>
          <a:p>
            <a:r>
              <a:rPr lang="en-US" sz="3000" dirty="0">
                <a:solidFill>
                  <a:schemeClr val="bg1">
                    <a:lumMod val="65000"/>
                  </a:schemeClr>
                </a:solidFill>
              </a:rPr>
              <a:t>Do the homework.</a:t>
            </a:r>
          </a:p>
          <a:p>
            <a:r>
              <a:rPr lang="en-US" sz="3000" dirty="0">
                <a:solidFill>
                  <a:schemeClr val="bg1">
                    <a:lumMod val="65000"/>
                  </a:schemeClr>
                </a:solidFill>
              </a:rPr>
              <a:t>Find a quiet place and time to study.</a:t>
            </a:r>
          </a:p>
          <a:p>
            <a:r>
              <a:rPr lang="en-US" sz="3000" dirty="0">
                <a:solidFill>
                  <a:schemeClr val="bg1">
                    <a:lumMod val="65000"/>
                  </a:schemeClr>
                </a:solidFill>
              </a:rPr>
              <a:t>Read the assigned material </a:t>
            </a:r>
            <a:r>
              <a:rPr lang="en-US" sz="3000" i="1" dirty="0">
                <a:solidFill>
                  <a:schemeClr val="bg1">
                    <a:lumMod val="65000"/>
                  </a:schemeClr>
                </a:solidFill>
              </a:rPr>
              <a:t>before</a:t>
            </a:r>
            <a:r>
              <a:rPr lang="en-US" sz="3000" dirty="0">
                <a:solidFill>
                  <a:schemeClr val="bg1">
                    <a:lumMod val="65000"/>
                  </a:schemeClr>
                </a:solidFill>
              </a:rPr>
              <a:t> class.</a:t>
            </a:r>
          </a:p>
          <a:p>
            <a:r>
              <a:rPr lang="en-US" sz="3000" dirty="0">
                <a:solidFill>
                  <a:schemeClr val="bg1">
                    <a:lumMod val="65000"/>
                  </a:schemeClr>
                </a:solidFill>
              </a:rPr>
              <a:t>In class, you should be </a:t>
            </a:r>
            <a:r>
              <a:rPr lang="en-US" sz="3000" i="1" dirty="0">
                <a:solidFill>
                  <a:schemeClr val="bg1">
                    <a:lumMod val="65000"/>
                  </a:schemeClr>
                </a:solidFill>
              </a:rPr>
              <a:t>listening</a:t>
            </a:r>
            <a:r>
              <a:rPr lang="en-US" sz="3000" dirty="0">
                <a:solidFill>
                  <a:schemeClr val="bg1">
                    <a:lumMod val="65000"/>
                  </a:schemeClr>
                </a:solidFill>
              </a:rPr>
              <a:t>.</a:t>
            </a:r>
          </a:p>
          <a:p>
            <a:r>
              <a:rPr lang="en-US" sz="3000" dirty="0">
                <a:solidFill>
                  <a:schemeClr val="bg1">
                    <a:lumMod val="65000"/>
                  </a:schemeClr>
                </a:solidFill>
              </a:rPr>
              <a:t>Ask questions.</a:t>
            </a:r>
          </a:p>
          <a:p>
            <a:r>
              <a:rPr lang="en-US" sz="3000" dirty="0">
                <a:solidFill>
                  <a:schemeClr val="bg1">
                    <a:lumMod val="65000"/>
                  </a:schemeClr>
                </a:solidFill>
              </a:rPr>
              <a:t>Make </a:t>
            </a:r>
            <a:r>
              <a:rPr lang="en-US" sz="3000" dirty="0" smtClean="0">
                <a:solidFill>
                  <a:schemeClr val="bg1">
                    <a:lumMod val="65000"/>
                  </a:schemeClr>
                </a:solidFill>
              </a:rPr>
              <a:t>notes </a:t>
            </a:r>
            <a:r>
              <a:rPr lang="en-US" sz="3000" i="1" dirty="0">
                <a:solidFill>
                  <a:schemeClr val="bg1">
                    <a:lumMod val="65000"/>
                  </a:schemeClr>
                </a:solidFill>
              </a:rPr>
              <a:t>on paper</a:t>
            </a:r>
            <a:r>
              <a:rPr lang="en-US" sz="3000" dirty="0">
                <a:solidFill>
                  <a:schemeClr val="bg1">
                    <a:lumMod val="65000"/>
                  </a:schemeClr>
                </a:solidFill>
              </a:rPr>
              <a:t>.</a:t>
            </a:r>
          </a:p>
          <a:p>
            <a:endParaRPr lang="en-US" sz="2900" dirty="0"/>
          </a:p>
        </p:txBody>
      </p:sp>
    </p:spTree>
    <p:extLst>
      <p:ext uri="{BB962C8B-B14F-4D97-AF65-F5344CB8AC3E}">
        <p14:creationId xmlns:p14="http://schemas.microsoft.com/office/powerpoint/2010/main" val="217473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half" idx="2"/>
          </p:nvPr>
        </p:nvSpPr>
        <p:spPr>
          <a:xfrm>
            <a:off x="4800600" y="1600200"/>
            <a:ext cx="4191000" cy="4525963"/>
          </a:xfrm>
        </p:spPr>
        <p:txBody>
          <a:bodyPr/>
          <a:lstStyle/>
          <a:p>
            <a:r>
              <a:rPr lang="en-US" dirty="0" smtClean="0"/>
              <a:t>Merge </a:t>
            </a:r>
            <a:r>
              <a:rPr lang="en-US" dirty="0"/>
              <a:t>your notes onto the slides the following day.</a:t>
            </a:r>
          </a:p>
          <a:p>
            <a:r>
              <a:rPr lang="en-US" dirty="0"/>
              <a:t>Each class day, review the </a:t>
            </a:r>
            <a:r>
              <a:rPr lang="en-US" dirty="0" smtClean="0"/>
              <a:t>material </a:t>
            </a:r>
            <a:r>
              <a:rPr lang="en-US" dirty="0"/>
              <a:t>and notes from the class one week ago.</a:t>
            </a:r>
          </a:p>
          <a:p>
            <a:r>
              <a:rPr lang="en-US" dirty="0"/>
              <a:t>Learn from graded material.</a:t>
            </a:r>
          </a:p>
        </p:txBody>
      </p:sp>
      <p:sp>
        <p:nvSpPr>
          <p:cNvPr id="6" name="Content Placeholder 2"/>
          <p:cNvSpPr>
            <a:spLocks noGrp="1"/>
          </p:cNvSpPr>
          <p:nvPr>
            <p:ph sz="half" idx="1"/>
          </p:nvPr>
        </p:nvSpPr>
        <p:spPr>
          <a:xfrm>
            <a:off x="304800" y="1600200"/>
            <a:ext cx="4495800" cy="4525963"/>
          </a:xfrm>
        </p:spPr>
        <p:txBody>
          <a:bodyPr>
            <a:normAutofit fontScale="92500" lnSpcReduction="20000"/>
          </a:bodyPr>
          <a:lstStyle/>
          <a:p>
            <a:r>
              <a:rPr lang="en-US" sz="3000" dirty="0"/>
              <a:t>Engage with classes</a:t>
            </a:r>
            <a:r>
              <a:rPr lang="en-US" sz="3000" dirty="0" smtClean="0"/>
              <a:t>.</a:t>
            </a:r>
            <a:endParaRPr lang="en-US" sz="3000" dirty="0"/>
          </a:p>
          <a:p>
            <a:r>
              <a:rPr lang="en-US" sz="3000" dirty="0"/>
              <a:t>Do the homework.</a:t>
            </a:r>
          </a:p>
          <a:p>
            <a:r>
              <a:rPr lang="en-US" sz="3000" dirty="0"/>
              <a:t>Find a quiet place and </a:t>
            </a:r>
            <a:r>
              <a:rPr lang="en-US" sz="3000" dirty="0" smtClean="0"/>
              <a:t>time to study.</a:t>
            </a:r>
            <a:endParaRPr lang="en-US" sz="3000" dirty="0"/>
          </a:p>
          <a:p>
            <a:r>
              <a:rPr lang="en-US" sz="3000" dirty="0"/>
              <a:t>Read the assigned material </a:t>
            </a:r>
            <a:r>
              <a:rPr lang="en-US" sz="3000" i="1" dirty="0"/>
              <a:t>before</a:t>
            </a:r>
            <a:r>
              <a:rPr lang="en-US" sz="3000" dirty="0"/>
              <a:t> class.</a:t>
            </a:r>
          </a:p>
          <a:p>
            <a:r>
              <a:rPr lang="en-US" sz="3000" dirty="0"/>
              <a:t>In class, you should be </a:t>
            </a:r>
            <a:r>
              <a:rPr lang="en-US" sz="3000" i="1" dirty="0"/>
              <a:t>listening</a:t>
            </a:r>
            <a:r>
              <a:rPr lang="en-US" sz="3000" dirty="0"/>
              <a:t>.</a:t>
            </a:r>
          </a:p>
          <a:p>
            <a:r>
              <a:rPr lang="en-US" sz="3000" dirty="0"/>
              <a:t>Ask questions.</a:t>
            </a:r>
          </a:p>
          <a:p>
            <a:r>
              <a:rPr lang="en-US" sz="3000" dirty="0"/>
              <a:t>Make </a:t>
            </a:r>
            <a:r>
              <a:rPr lang="en-US" sz="3000" dirty="0" smtClean="0"/>
              <a:t>notes </a:t>
            </a:r>
            <a:r>
              <a:rPr lang="en-US" sz="3000" i="1" dirty="0"/>
              <a:t>on paper</a:t>
            </a:r>
            <a:r>
              <a:rPr lang="en-US" sz="3000" dirty="0"/>
              <a:t>.</a:t>
            </a:r>
          </a:p>
          <a:p>
            <a:endParaRPr lang="en-US" sz="2900" dirty="0"/>
          </a:p>
        </p:txBody>
      </p:sp>
    </p:spTree>
    <p:extLst>
      <p:ext uri="{BB962C8B-B14F-4D97-AF65-F5344CB8AC3E}">
        <p14:creationId xmlns:p14="http://schemas.microsoft.com/office/powerpoint/2010/main" val="1405033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665201" y="2241276"/>
            <a:ext cx="7813598" cy="1949723"/>
          </a:xfrm>
          <a:prstGeom prst="rect">
            <a:avLst/>
          </a:prstGeom>
          <a:noFill/>
          <a:ln w="9525">
            <a:noFill/>
            <a:miter lim="800000"/>
            <a:headEnd/>
            <a:tailEnd/>
          </a:ln>
        </p:spPr>
        <p:txBody>
          <a:bodyPr lIns="89523" tIns="44762" rIns="89523" bIns="44762" anchor="ctr"/>
          <a:lstStyle/>
          <a:p>
            <a:pPr algn="ctr" defTabSz="895623"/>
            <a:r>
              <a:rPr lang="en-US" sz="4800" b="1" dirty="0" smtClean="0">
                <a:latin typeface="Montserrat" panose="02000505000000020004" pitchFamily="2" charset="0"/>
              </a:rPr>
              <a:t>Ten Best </a:t>
            </a:r>
            <a:r>
              <a:rPr lang="en-US" sz="4800" b="1" dirty="0" smtClean="0">
                <a:latin typeface="Montserrat" panose="02000505000000020004" pitchFamily="2" charset="0"/>
              </a:rPr>
              <a:t>Practices </a:t>
            </a:r>
            <a:br>
              <a:rPr lang="en-US" sz="4800" b="1" dirty="0" smtClean="0">
                <a:latin typeface="Montserrat" panose="02000505000000020004" pitchFamily="2" charset="0"/>
              </a:rPr>
            </a:br>
            <a:r>
              <a:rPr lang="en-US" sz="4800" b="1" dirty="0" smtClean="0">
                <a:latin typeface="Montserrat" panose="02000505000000020004" pitchFamily="2" charset="0"/>
              </a:rPr>
              <a:t>for</a:t>
            </a:r>
            <a:br>
              <a:rPr lang="en-US" sz="4800" b="1" dirty="0" smtClean="0">
                <a:latin typeface="Montserrat" panose="02000505000000020004" pitchFamily="2" charset="0"/>
              </a:rPr>
            </a:br>
            <a:r>
              <a:rPr lang="en-US" sz="4800" b="1" dirty="0" smtClean="0">
                <a:latin typeface="Montserrat" panose="02000505000000020004" pitchFamily="2" charset="0"/>
              </a:rPr>
              <a:t>Academic Success</a:t>
            </a:r>
            <a:endParaRPr lang="en-US" sz="4800" b="1" i="1" dirty="0">
              <a:latin typeface="Montserrat" panose="02000505000000020004" pitchFamily="2" charset="0"/>
            </a:endParaRPr>
          </a:p>
        </p:txBody>
      </p:sp>
      <p:grpSp>
        <p:nvGrpSpPr>
          <p:cNvPr id="8" name="Group 7"/>
          <p:cNvGrpSpPr/>
          <p:nvPr/>
        </p:nvGrpSpPr>
        <p:grpSpPr>
          <a:xfrm>
            <a:off x="4572000" y="6368678"/>
            <a:ext cx="4343399" cy="489322"/>
            <a:chOff x="4572000" y="6355231"/>
            <a:chExt cx="4343399" cy="489322"/>
          </a:xfrm>
        </p:grpSpPr>
        <p:sp>
          <p:nvSpPr>
            <p:cNvPr id="9" name="Text Box 4"/>
            <p:cNvSpPr txBox="1">
              <a:spLocks noChangeArrowheads="1"/>
            </p:cNvSpPr>
            <p:nvPr/>
          </p:nvSpPr>
          <p:spPr bwMode="auto">
            <a:xfrm>
              <a:off x="4572000" y="6362224"/>
              <a:ext cx="2927454" cy="482329"/>
            </a:xfrm>
            <a:prstGeom prst="rect">
              <a:avLst/>
            </a:prstGeom>
            <a:noFill/>
            <a:ln w="9525">
              <a:noFill/>
              <a:miter lim="800000"/>
              <a:headEnd/>
              <a:tailEnd/>
            </a:ln>
          </p:spPr>
          <p:txBody>
            <a:bodyPr wrap="square" lIns="111904" tIns="55952" rIns="111904" bIns="55952">
              <a:spAutoFit/>
            </a:bodyPr>
            <a:lstStyle/>
            <a:p>
              <a:pPr algn="r">
                <a:spcBef>
                  <a:spcPct val="50000"/>
                </a:spcBef>
              </a:pPr>
              <a:r>
                <a:rPr lang="en-US" sz="1200" dirty="0">
                  <a:latin typeface="+mj-lt"/>
                </a:rPr>
                <a:t>Copyright © </a:t>
              </a:r>
              <a:r>
                <a:rPr lang="en-US" sz="1200" dirty="0" smtClean="0">
                  <a:latin typeface="+mj-lt"/>
                </a:rPr>
                <a:t>2020 </a:t>
              </a:r>
              <a:r>
                <a:rPr lang="en-US" sz="1200" dirty="0">
                  <a:latin typeface="+mj-lt"/>
                </a:rPr>
                <a:t>by </a:t>
              </a:r>
              <a:r>
                <a:rPr lang="en-US" sz="1200" dirty="0" smtClean="0">
                  <a:latin typeface="+mj-lt"/>
                </a:rPr>
                <a:t>Kennesaw State University</a:t>
              </a:r>
              <a:r>
                <a:rPr lang="en-US" sz="1200" dirty="0">
                  <a:latin typeface="+mj-lt"/>
                </a:rPr>
                <a:t> Music copyright </a:t>
              </a:r>
              <a:r>
                <a:rPr lang="en-US" sz="1200" dirty="0"/>
                <a:t>© </a:t>
              </a:r>
              <a:r>
                <a:rPr lang="en-US" sz="1200" dirty="0" smtClean="0">
                  <a:latin typeface="+mj-lt"/>
                </a:rPr>
                <a:t>1937 </a:t>
              </a:r>
              <a:r>
                <a:rPr lang="en-US" sz="1200" dirty="0">
                  <a:latin typeface="+mj-lt"/>
                </a:rPr>
                <a:t>by Warner Bros. Inc.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96200" y="6355231"/>
              <a:ext cx="1219199" cy="42656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ubtitle 3"/>
          <p:cNvSpPr>
            <a:spLocks noGrp="1"/>
          </p:cNvSpPr>
          <p:nvPr>
            <p:ph type="subTitle" idx="1"/>
          </p:nvPr>
        </p:nvSpPr>
        <p:spPr>
          <a:xfrm>
            <a:off x="239037" y="4800600"/>
            <a:ext cx="8686800" cy="1371600"/>
          </a:xfrm>
        </p:spPr>
        <p:txBody>
          <a:bodyPr>
            <a:normAutofit/>
          </a:bodyPr>
          <a:lstStyle/>
          <a:p>
            <a:r>
              <a:rPr lang="en-US" sz="2400" dirty="0" smtClean="0"/>
              <a:t>Bob Brown, Ph.D.</a:t>
            </a:r>
            <a:endParaRPr lang="en-US" sz="2400" dirty="0"/>
          </a:p>
          <a:p>
            <a:r>
              <a:rPr lang="en-US" sz="2400" dirty="0"/>
              <a:t>College of Computing and Software Engineering</a:t>
            </a:r>
            <a:br>
              <a:rPr lang="en-US" sz="2400" dirty="0"/>
            </a:br>
            <a:r>
              <a:rPr lang="en-US" sz="2400" dirty="0" smtClean="0"/>
              <a:t>Bob.Brown@Kennesaw.edu</a:t>
            </a:r>
            <a:endParaRPr lang="en-US" sz="2400" dirty="0"/>
          </a:p>
          <a:p>
            <a:endParaRPr lang="en-US" sz="2400" dirty="0" smtClean="0">
              <a:solidFill>
                <a:schemeClr val="tx1">
                  <a:lumMod val="85000"/>
                  <a:lumOff val="15000"/>
                </a:schemeClr>
              </a:solidFill>
              <a:latin typeface="Palatino Linotype" panose="02040502050505030304" pitchFamily="18" charset="0"/>
            </a:endParaRPr>
          </a:p>
        </p:txBody>
      </p:sp>
      <p:pic>
        <p:nvPicPr>
          <p:cNvPr id="13" name="thatsall_b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492"/>
            <a:ext cx="9144000" cy="6235700"/>
          </a:xfrm>
          <a:prstGeom prst="rect">
            <a:avLst/>
          </a:prstGeom>
        </p:spPr>
      </p:pic>
      <p:pic>
        <p:nvPicPr>
          <p:cNvPr id="7" name="scrip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2" y="-37563"/>
            <a:ext cx="9144000" cy="6235699"/>
          </a:xfrm>
          <a:prstGeom prst="rect">
            <a:avLst/>
          </a:prstGeom>
        </p:spPr>
      </p:pic>
      <p:pic>
        <p:nvPicPr>
          <p:cNvPr id="12" name="hea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37" y="324257"/>
            <a:ext cx="8077200" cy="5508202"/>
          </a:xfrm>
          <a:prstGeom prst="rect">
            <a:avLst/>
          </a:prstGeom>
        </p:spPr>
      </p:pic>
    </p:spTree>
    <p:extLst>
      <p:ext uri="{BB962C8B-B14F-4D97-AF65-F5344CB8AC3E}">
        <p14:creationId xmlns:p14="http://schemas.microsoft.com/office/powerpoint/2010/main" val="2234631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3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0" presetClass="exit" presetSubtype="0" fill="hold" grpId="0"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389" y="1669863"/>
            <a:ext cx="6519862" cy="4329765"/>
          </a:xfrm>
          <a:prstGeom prst="rect">
            <a:avLst/>
          </a:prstGeom>
        </p:spPr>
      </p:pic>
      <p:sp>
        <p:nvSpPr>
          <p:cNvPr id="8" name="Title 7"/>
          <p:cNvSpPr>
            <a:spLocks noGrp="1"/>
          </p:cNvSpPr>
          <p:nvPr>
            <p:ph type="title"/>
          </p:nvPr>
        </p:nvSpPr>
        <p:spPr/>
        <p:txBody>
          <a:bodyPr/>
          <a:lstStyle/>
          <a:p>
            <a:r>
              <a:rPr lang="en-US" dirty="0" smtClean="0"/>
              <a:t>Simon Says</a:t>
            </a:r>
            <a:endParaRPr lang="en-US" dirty="0"/>
          </a:p>
        </p:txBody>
      </p:sp>
    </p:spTree>
    <p:extLst>
      <p:ext uri="{BB962C8B-B14F-4D97-AF65-F5344CB8AC3E}">
        <p14:creationId xmlns:p14="http://schemas.microsoft.com/office/powerpoint/2010/main" val="2501644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It's All Bout You"/>
          <p:cNvSpPr>
            <a:spLocks noGrp="1"/>
          </p:cNvSpPr>
          <p:nvPr>
            <p:ph type="title"/>
          </p:nvPr>
        </p:nvSpPr>
        <p:spPr/>
        <p:txBody>
          <a:bodyPr/>
          <a:lstStyle/>
          <a:p>
            <a:r>
              <a:rPr lang="en-US" dirty="0" smtClean="0"/>
              <a:t>It’s All About You</a:t>
            </a:r>
            <a:endParaRPr lang="en-US" dirty="0"/>
          </a:p>
        </p:txBody>
      </p:sp>
      <p:sp>
        <p:nvSpPr>
          <p:cNvPr id="4" name="TextBox 3"/>
          <p:cNvSpPr txBox="1"/>
          <p:nvPr/>
        </p:nvSpPr>
        <p:spPr>
          <a:xfrm>
            <a:off x="2011680" y="3886200"/>
            <a:ext cx="5669280" cy="1877437"/>
          </a:xfrm>
          <a:prstGeom prst="rect">
            <a:avLst/>
          </a:prstGeom>
          <a:noFill/>
        </p:spPr>
        <p:txBody>
          <a:bodyPr wrap="square" rtlCol="0">
            <a:spAutoFit/>
          </a:bodyPr>
          <a:lstStyle/>
          <a:p>
            <a:r>
              <a:rPr lang="en-US" dirty="0" smtClean="0"/>
              <a:t>The teacher can advance learning only by influencing what the student does to learn.</a:t>
            </a:r>
          </a:p>
          <a:p>
            <a:r>
              <a:rPr lang="en-US" dirty="0" smtClean="0"/>
              <a:t>			–</a:t>
            </a:r>
            <a:r>
              <a:rPr lang="en-US" sz="2400" i="1" dirty="0" smtClean="0"/>
              <a:t>Herbert A. Simon</a:t>
            </a:r>
            <a:endParaRPr lang="en-US" sz="2400" i="1" dirty="0"/>
          </a:p>
        </p:txBody>
      </p:sp>
      <p:sp>
        <p:nvSpPr>
          <p:cNvPr id="5" name="TextBox 4"/>
          <p:cNvSpPr txBox="1"/>
          <p:nvPr/>
        </p:nvSpPr>
        <p:spPr>
          <a:xfrm>
            <a:off x="2011680" y="2849861"/>
            <a:ext cx="5669280" cy="984885"/>
          </a:xfrm>
          <a:prstGeom prst="rect">
            <a:avLst/>
          </a:prstGeom>
          <a:noFill/>
        </p:spPr>
        <p:txBody>
          <a:bodyPr wrap="square" rtlCol="0">
            <a:spAutoFit/>
          </a:bodyPr>
          <a:lstStyle/>
          <a:p>
            <a:r>
              <a:rPr lang="en-US" dirty="0"/>
              <a:t>and </a:t>
            </a:r>
            <a:r>
              <a:rPr lang="en-US" b="1" i="1" dirty="0"/>
              <a:t>only</a:t>
            </a:r>
            <a:r>
              <a:rPr lang="en-US" dirty="0"/>
              <a:t> from what the student does and thinks</a:t>
            </a:r>
            <a:r>
              <a:rPr lang="en-US" dirty="0" smtClean="0"/>
              <a:t>.</a:t>
            </a:r>
            <a:endParaRPr lang="en-US" dirty="0"/>
          </a:p>
        </p:txBody>
      </p:sp>
      <p:sp>
        <p:nvSpPr>
          <p:cNvPr id="6" name="TextBox 5"/>
          <p:cNvSpPr txBox="1"/>
          <p:nvPr/>
        </p:nvSpPr>
        <p:spPr>
          <a:xfrm>
            <a:off x="2011680" y="1835749"/>
            <a:ext cx="5669280" cy="984885"/>
          </a:xfrm>
          <a:prstGeom prst="rect">
            <a:avLst/>
          </a:prstGeom>
          <a:noFill/>
        </p:spPr>
        <p:txBody>
          <a:bodyPr wrap="square" rtlCol="0">
            <a:spAutoFit/>
          </a:bodyPr>
          <a:lstStyle/>
          <a:p>
            <a:r>
              <a:rPr lang="en-US" dirty="0"/>
              <a:t>Learning results from what the student does and thinks </a:t>
            </a:r>
          </a:p>
        </p:txBody>
      </p:sp>
    </p:spTree>
    <p:extLst>
      <p:ext uri="{BB962C8B-B14F-4D97-AF65-F5344CB8AC3E}">
        <p14:creationId xmlns:p14="http://schemas.microsoft.com/office/powerpoint/2010/main" val="100552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62199" y="2718090"/>
            <a:ext cx="4419600" cy="2057400"/>
          </a:xfrm>
          <a:prstGeom prst="roundRect">
            <a:avLst/>
          </a:prstGeom>
          <a:solidFill>
            <a:srgbClr val="FEC52E"/>
          </a:solidFill>
          <a:ln>
            <a:solidFill>
              <a:srgbClr val="FEC52E"/>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Key to Learning</a:t>
            </a:r>
            <a:endParaRPr lang="en-US" dirty="0"/>
          </a:p>
        </p:txBody>
      </p:sp>
      <p:sp>
        <p:nvSpPr>
          <p:cNvPr id="3" name="TextBox 2"/>
          <p:cNvSpPr txBox="1"/>
          <p:nvPr/>
        </p:nvSpPr>
        <p:spPr>
          <a:xfrm>
            <a:off x="2362198" y="4038600"/>
            <a:ext cx="4419601" cy="430887"/>
          </a:xfrm>
          <a:prstGeom prst="rect">
            <a:avLst/>
          </a:prstGeom>
          <a:noFill/>
        </p:spPr>
        <p:txBody>
          <a:bodyPr wrap="square" rtlCol="0">
            <a:spAutoFit/>
          </a:bodyPr>
          <a:lstStyle/>
          <a:p>
            <a:pPr algn="ctr"/>
            <a:r>
              <a:rPr lang="en-US" sz="2200" b="1" dirty="0">
                <a:latin typeface="+mj-lt"/>
              </a:rPr>
              <a:t>Psychologists call this “rehearsal.”</a:t>
            </a:r>
          </a:p>
        </p:txBody>
      </p:sp>
      <p:sp>
        <p:nvSpPr>
          <p:cNvPr id="4" name="At least four times"/>
          <p:cNvSpPr txBox="1"/>
          <p:nvPr/>
        </p:nvSpPr>
        <p:spPr>
          <a:xfrm>
            <a:off x="2019299" y="5112269"/>
            <a:ext cx="5105400" cy="533400"/>
          </a:xfrm>
          <a:prstGeom prst="rect">
            <a:avLst/>
          </a:prstGeom>
          <a:noFill/>
        </p:spPr>
        <p:txBody>
          <a:bodyPr wrap="square" rtlCol="0">
            <a:spAutoFit/>
          </a:bodyPr>
          <a:lstStyle/>
          <a:p>
            <a:pPr algn="ctr"/>
            <a:r>
              <a:rPr lang="en-US" b="1" dirty="0" smtClean="0">
                <a:latin typeface="Montserrat" panose="00000500000000000000" pitchFamily="2" charset="0"/>
              </a:rPr>
              <a:t>At least four times.</a:t>
            </a:r>
            <a:endParaRPr lang="en-US" b="1" dirty="0">
              <a:latin typeface="Montserrat" panose="00000500000000000000" pitchFamily="2" charset="0"/>
            </a:endParaRPr>
          </a:p>
        </p:txBody>
      </p:sp>
      <p:sp>
        <p:nvSpPr>
          <p:cNvPr id="6" name="cramming doesn't work"/>
          <p:cNvSpPr txBox="1"/>
          <p:nvPr/>
        </p:nvSpPr>
        <p:spPr>
          <a:xfrm>
            <a:off x="1981200" y="5112269"/>
            <a:ext cx="5105400" cy="533400"/>
          </a:xfrm>
          <a:prstGeom prst="rect">
            <a:avLst/>
          </a:prstGeom>
          <a:noFill/>
        </p:spPr>
        <p:txBody>
          <a:bodyPr wrap="square" rtlCol="0">
            <a:spAutoFit/>
          </a:bodyPr>
          <a:lstStyle/>
          <a:p>
            <a:pPr algn="ctr"/>
            <a:r>
              <a:rPr lang="en-US" b="1" dirty="0" smtClean="0">
                <a:latin typeface="Montserrat" panose="00000500000000000000" pitchFamily="2" charset="0"/>
              </a:rPr>
              <a:t>Cramming doesn’t work.</a:t>
            </a:r>
            <a:endParaRPr lang="en-US" b="1" dirty="0">
              <a:latin typeface="Montserrat" panose="00000500000000000000" pitchFamily="2" charset="0"/>
            </a:endParaRPr>
          </a:p>
        </p:txBody>
      </p:sp>
      <p:sp>
        <p:nvSpPr>
          <p:cNvPr id="7" name="Glancing doesn't work"/>
          <p:cNvSpPr txBox="1"/>
          <p:nvPr/>
        </p:nvSpPr>
        <p:spPr>
          <a:xfrm>
            <a:off x="495300" y="5113929"/>
            <a:ext cx="8077200" cy="538609"/>
          </a:xfrm>
          <a:prstGeom prst="rect">
            <a:avLst/>
          </a:prstGeom>
          <a:noFill/>
        </p:spPr>
        <p:txBody>
          <a:bodyPr wrap="square" rtlCol="0">
            <a:spAutoFit/>
          </a:bodyPr>
          <a:lstStyle/>
          <a:p>
            <a:pPr algn="ctr"/>
            <a:r>
              <a:rPr lang="en-US" b="1" dirty="0" smtClean="0">
                <a:latin typeface="Montserrat" panose="00000500000000000000" pitchFamily="2" charset="0"/>
              </a:rPr>
              <a:t>Glancing at the material doesn’t work.</a:t>
            </a:r>
            <a:endParaRPr lang="en-US" b="1" dirty="0">
              <a:latin typeface="Montserrat" panose="00000500000000000000" pitchFamily="2" charset="0"/>
            </a:endParaRPr>
          </a:p>
        </p:txBody>
      </p:sp>
      <p:sp>
        <p:nvSpPr>
          <p:cNvPr id="9" name="TextBox 8"/>
          <p:cNvSpPr txBox="1"/>
          <p:nvPr/>
        </p:nvSpPr>
        <p:spPr>
          <a:xfrm>
            <a:off x="2362198" y="2895600"/>
            <a:ext cx="4343401" cy="1015663"/>
          </a:xfrm>
          <a:prstGeom prst="rect">
            <a:avLst/>
          </a:prstGeom>
          <a:noFill/>
        </p:spPr>
        <p:txBody>
          <a:bodyPr wrap="square" rtlCol="0">
            <a:spAutoFit/>
          </a:bodyPr>
          <a:lstStyle/>
          <a:p>
            <a:pPr algn="ctr"/>
            <a:r>
              <a:rPr lang="en-US" sz="6000" dirty="0" smtClean="0">
                <a:latin typeface="Montserrat ExtraBold" panose="00000900000000000000" pitchFamily="2" charset="0"/>
              </a:rPr>
              <a:t>Re-use</a:t>
            </a:r>
            <a:endParaRPr lang="en-US" sz="6000" dirty="0">
              <a:latin typeface="Montserrat ExtraBold" panose="00000900000000000000" pitchFamily="2" charset="0"/>
            </a:endParaRPr>
          </a:p>
        </p:txBody>
      </p:sp>
    </p:spTree>
    <p:extLst>
      <p:ext uri="{BB962C8B-B14F-4D97-AF65-F5344CB8AC3E}">
        <p14:creationId xmlns:p14="http://schemas.microsoft.com/office/powerpoint/2010/main" val="1149529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xit" presetSubtype="0" fill="hold" grpId="1" nodeType="afterEffect">
                                  <p:stCondLst>
                                    <p:cond delay="200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xit" presetSubtype="0" fill="hold" grpId="1" nodeType="afterEffect">
                                  <p:stCondLst>
                                    <p:cond delay="20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10" presetClass="exit" presetSubtype="0" fill="hold" grpId="1" nodeType="afterEffect">
                                  <p:stCondLst>
                                    <p:cond delay="200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P spid="6"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Atkinson-Shiffrin Memory Model</a:t>
            </a:r>
            <a:endParaRPr lang="en-US" dirty="0"/>
          </a:p>
        </p:txBody>
      </p:sp>
      <p:pic>
        <p:nvPicPr>
          <p:cNvPr id="4" name="atkin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 y="1828800"/>
            <a:ext cx="9143994" cy="3991085"/>
          </a:xfrm>
          <a:prstGeom prst="rect">
            <a:avLst/>
          </a:prstGeom>
        </p:spPr>
      </p:pic>
      <p:sp>
        <p:nvSpPr>
          <p:cNvPr id="6" name="Rectangle 5"/>
          <p:cNvSpPr/>
          <p:nvPr/>
        </p:nvSpPr>
        <p:spPr>
          <a:xfrm>
            <a:off x="1905000" y="2819400"/>
            <a:ext cx="2362200" cy="2362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1981200"/>
            <a:ext cx="3124200" cy="3200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51733" y="2705100"/>
            <a:ext cx="1676400" cy="20955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8392" y="2708232"/>
            <a:ext cx="1929008" cy="2362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05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Atkinson-Shiffrin Memory Model</a:t>
            </a:r>
            <a:endParaRPr lang="en-US" dirty="0"/>
          </a:p>
        </p:txBody>
      </p:sp>
      <p:pic>
        <p:nvPicPr>
          <p:cNvPr id="4" name="atkin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 y="1828800"/>
            <a:ext cx="9143994" cy="3991085"/>
          </a:xfrm>
          <a:prstGeom prst="rect">
            <a:avLst/>
          </a:prstGeom>
        </p:spPr>
      </p:pic>
      <p:sp>
        <p:nvSpPr>
          <p:cNvPr id="6" name="Rectangle 5"/>
          <p:cNvSpPr/>
          <p:nvPr/>
        </p:nvSpPr>
        <p:spPr>
          <a:xfrm>
            <a:off x="1905000" y="2819400"/>
            <a:ext cx="2362200" cy="2362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1981200"/>
            <a:ext cx="3124200" cy="3200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51733" y="2705100"/>
            <a:ext cx="1676400" cy="20955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8392" y="2708232"/>
            <a:ext cx="1929008" cy="2362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656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Atkinson-Shiffrin Memory Model</a:t>
            </a:r>
          </a:p>
        </p:txBody>
      </p:sp>
      <p:pic>
        <p:nvPicPr>
          <p:cNvPr id="4" name="atkin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1" y="1828800"/>
            <a:ext cx="9143994" cy="3991085"/>
          </a:xfrm>
          <a:prstGeom prst="rect">
            <a:avLst/>
          </a:prstGeom>
        </p:spPr>
      </p:pic>
      <p:sp>
        <p:nvSpPr>
          <p:cNvPr id="6" name="Rectangle 5"/>
          <p:cNvSpPr/>
          <p:nvPr/>
        </p:nvSpPr>
        <p:spPr>
          <a:xfrm>
            <a:off x="1905000" y="2819400"/>
            <a:ext cx="2362200" cy="2362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1981200"/>
            <a:ext cx="3124200" cy="3200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51733" y="2705100"/>
            <a:ext cx="1676400" cy="20955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894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Atkinson-Shiffrin Memory Model</a:t>
            </a:r>
          </a:p>
        </p:txBody>
      </p:sp>
      <p:pic>
        <p:nvPicPr>
          <p:cNvPr id="4" name="atkin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1" y="1828800"/>
            <a:ext cx="9143994" cy="3991085"/>
          </a:xfrm>
          <a:prstGeom prst="rect">
            <a:avLst/>
          </a:prstGeom>
        </p:spPr>
      </p:pic>
      <p:sp>
        <p:nvSpPr>
          <p:cNvPr id="7" name="Rectangle 6"/>
          <p:cNvSpPr/>
          <p:nvPr/>
        </p:nvSpPr>
        <p:spPr>
          <a:xfrm>
            <a:off x="4267200" y="1981200"/>
            <a:ext cx="3124200" cy="3200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51733" y="2705100"/>
            <a:ext cx="1676400" cy="20955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670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ksu_stripe_4x3">
  <a:themeElements>
    <a:clrScheme name="Custom 1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KSU_Stripe">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su-4_3.potx" id="{845F7533-B818-4BEC-A3AC-FE9EAD70C435}" vid="{5DE759B9-575E-46C8-BDEA-DD62DABCB42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ksu-4_3</Template>
  <TotalTime>7026</TotalTime>
  <Words>2386</Words>
  <Application>Microsoft Office PowerPoint</Application>
  <PresentationFormat>On-screen Show (4:3)</PresentationFormat>
  <Paragraphs>179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Montserrat</vt:lpstr>
      <vt:lpstr>Montserrat ExtraBold</vt:lpstr>
      <vt:lpstr>Palatino Linotype</vt:lpstr>
      <vt:lpstr>Times New Roman</vt:lpstr>
      <vt:lpstr>ksu_stripe_4x3</vt:lpstr>
      <vt:lpstr>PowerPoint Presentation</vt:lpstr>
      <vt:lpstr>PowerPoint Presentation</vt:lpstr>
      <vt:lpstr>Simon Says</vt:lpstr>
      <vt:lpstr>It’s All About You</vt:lpstr>
      <vt:lpstr>A Key to Learning</vt:lpstr>
      <vt:lpstr>Atkinson-Shiffrin Memory Model</vt:lpstr>
      <vt:lpstr>Atkinson-Shiffrin Memory Model</vt:lpstr>
      <vt:lpstr>Atkinson-Shiffrin Memory Model</vt:lpstr>
      <vt:lpstr>Atkinson-Shiffrin Memory Model</vt:lpstr>
      <vt:lpstr>Atkinson-Shiffrin Memory Model</vt:lpstr>
      <vt:lpstr>Engage with Classes</vt:lpstr>
      <vt:lpstr>Do the Homework</vt:lpstr>
      <vt:lpstr>Make Studying a Habit</vt:lpstr>
      <vt:lpstr>Read Assigned Material Before Class</vt:lpstr>
      <vt:lpstr>In Class, Listen</vt:lpstr>
      <vt:lpstr>Ask Questions</vt:lpstr>
      <vt:lpstr>Make Notes on Paper</vt:lpstr>
      <vt:lpstr>Merge Notes the Following Day</vt:lpstr>
      <vt:lpstr>Review Last Week’s Material</vt:lpstr>
      <vt:lpstr>Learn from Graded Material</vt:lpstr>
      <vt:lpstr>Best Practices</vt:lpstr>
      <vt:lpstr>PowerPoint Presentation</vt:lpstr>
    </vt:vector>
  </TitlesOfParts>
  <Company>DRHS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Bob Brown</dc:creator>
  <cp:lastModifiedBy>Robert Brown</cp:lastModifiedBy>
  <cp:revision>512</cp:revision>
  <cp:lastPrinted>2018-01-31T19:49:24Z</cp:lastPrinted>
  <dcterms:created xsi:type="dcterms:W3CDTF">2005-01-18T23:40:35Z</dcterms:created>
  <dcterms:modified xsi:type="dcterms:W3CDTF">2020-06-14T20:31:16Z</dcterms:modified>
</cp:coreProperties>
</file>